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7"/>
  </p:notesMasterIdLst>
  <p:sldIdLst>
    <p:sldId id="334" r:id="rId2"/>
    <p:sldId id="256" r:id="rId3"/>
    <p:sldId id="285" r:id="rId4"/>
    <p:sldId id="286" r:id="rId5"/>
    <p:sldId id="287" r:id="rId6"/>
    <p:sldId id="289" r:id="rId7"/>
    <p:sldId id="290" r:id="rId8"/>
    <p:sldId id="291" r:id="rId9"/>
    <p:sldId id="292" r:id="rId10"/>
    <p:sldId id="293" r:id="rId11"/>
    <p:sldId id="294" r:id="rId12"/>
    <p:sldId id="295" r:id="rId13"/>
    <p:sldId id="296" r:id="rId14"/>
    <p:sldId id="297" r:id="rId15"/>
    <p:sldId id="298" r:id="rId16"/>
    <p:sldId id="299" r:id="rId17"/>
    <p:sldId id="300" r:id="rId18"/>
    <p:sldId id="301" r:id="rId19"/>
    <p:sldId id="302" r:id="rId20"/>
    <p:sldId id="303" r:id="rId21"/>
    <p:sldId id="304" r:id="rId22"/>
    <p:sldId id="306" r:id="rId23"/>
    <p:sldId id="307" r:id="rId24"/>
    <p:sldId id="308" r:id="rId25"/>
    <p:sldId id="309" r:id="rId26"/>
    <p:sldId id="310" r:id="rId27"/>
    <p:sldId id="311" r:id="rId28"/>
    <p:sldId id="312" r:id="rId29"/>
    <p:sldId id="313" r:id="rId30"/>
    <p:sldId id="314" r:id="rId31"/>
    <p:sldId id="315" r:id="rId32"/>
    <p:sldId id="316" r:id="rId33"/>
    <p:sldId id="317" r:id="rId34"/>
    <p:sldId id="271" r:id="rId35"/>
    <p:sldId id="257" r:id="rId36"/>
    <p:sldId id="258" r:id="rId37"/>
    <p:sldId id="259" r:id="rId38"/>
    <p:sldId id="272" r:id="rId39"/>
    <p:sldId id="260" r:id="rId40"/>
    <p:sldId id="273" r:id="rId41"/>
    <p:sldId id="274" r:id="rId42"/>
    <p:sldId id="275" r:id="rId43"/>
    <p:sldId id="276" r:id="rId44"/>
    <p:sldId id="261" r:id="rId45"/>
    <p:sldId id="277" r:id="rId46"/>
    <p:sldId id="278" r:id="rId47"/>
    <p:sldId id="279" r:id="rId48"/>
    <p:sldId id="280" r:id="rId49"/>
    <p:sldId id="281" r:id="rId50"/>
    <p:sldId id="324" r:id="rId51"/>
    <p:sldId id="322" r:id="rId52"/>
    <p:sldId id="323" r:id="rId53"/>
    <p:sldId id="330" r:id="rId54"/>
    <p:sldId id="331" r:id="rId55"/>
    <p:sldId id="332" r:id="rId56"/>
    <p:sldId id="333" r:id="rId57"/>
    <p:sldId id="283" r:id="rId58"/>
    <p:sldId id="267" r:id="rId59"/>
    <p:sldId id="268" r:id="rId60"/>
    <p:sldId id="284" r:id="rId61"/>
    <p:sldId id="318" r:id="rId62"/>
    <p:sldId id="319" r:id="rId63"/>
    <p:sldId id="320" r:id="rId64"/>
    <p:sldId id="335" r:id="rId65"/>
    <p:sldId id="321" r:id="rId6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144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C0B78B-6AB7-4688-8BCC-14DA44F55997}" type="datetimeFigureOut">
              <a:rPr lang="en-SG" smtClean="0"/>
              <a:t>15/9/2015</a:t>
            </a:fld>
            <a:endParaRPr lang="en-SG"/>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6517F0-D104-4FC4-95AB-DED5ADEADCB4}" type="slidenum">
              <a:rPr lang="en-SG" smtClean="0"/>
              <a:t>‹#›</a:t>
            </a:fld>
            <a:endParaRPr lang="en-SG"/>
          </a:p>
        </p:txBody>
      </p:sp>
    </p:spTree>
    <p:extLst>
      <p:ext uri="{BB962C8B-B14F-4D97-AF65-F5344CB8AC3E}">
        <p14:creationId xmlns:p14="http://schemas.microsoft.com/office/powerpoint/2010/main" val="9023195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C36517F0-D104-4FC4-95AB-DED5ADEADCB4}" type="slidenum">
              <a:rPr lang="en-SG" smtClean="0"/>
              <a:t>2</a:t>
            </a:fld>
            <a:endParaRPr lang="en-SG"/>
          </a:p>
        </p:txBody>
      </p:sp>
    </p:spTree>
    <p:extLst>
      <p:ext uri="{BB962C8B-B14F-4D97-AF65-F5344CB8AC3E}">
        <p14:creationId xmlns:p14="http://schemas.microsoft.com/office/powerpoint/2010/main" val="3614174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DCCD933-7A2B-449A-AD6A-3E6CFAFCA364}" type="datetime1">
              <a:rPr lang="en-SG" smtClean="0"/>
              <a:t>15/9/2015</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6C7F7493-75C9-45F8-B2CF-5DC88B23674E}" type="slidenum">
              <a:rPr lang="en-SG" smtClean="0"/>
              <a:t>‹#›</a:t>
            </a:fld>
            <a:endParaRPr lang="en-SG"/>
          </a:p>
        </p:txBody>
      </p:sp>
    </p:spTree>
    <p:extLst>
      <p:ext uri="{BB962C8B-B14F-4D97-AF65-F5344CB8AC3E}">
        <p14:creationId xmlns:p14="http://schemas.microsoft.com/office/powerpoint/2010/main" val="10945407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F7759B8-FDEB-4C33-B567-00AA6170CDF4}" type="datetime1">
              <a:rPr lang="en-SG" smtClean="0"/>
              <a:t>15/9/2015</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6C7F7493-75C9-45F8-B2CF-5DC88B23674E}" type="slidenum">
              <a:rPr lang="en-SG" smtClean="0"/>
              <a:t>‹#›</a:t>
            </a:fld>
            <a:endParaRPr lang="en-SG"/>
          </a:p>
        </p:txBody>
      </p:sp>
    </p:spTree>
    <p:extLst>
      <p:ext uri="{BB962C8B-B14F-4D97-AF65-F5344CB8AC3E}">
        <p14:creationId xmlns:p14="http://schemas.microsoft.com/office/powerpoint/2010/main" val="2983563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BA94178-C101-4B01-97ED-4B4A0C0CCEFB}" type="datetime1">
              <a:rPr lang="en-SG" smtClean="0"/>
              <a:t>15/9/2015</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6C7F7493-75C9-45F8-B2CF-5DC88B23674E}" type="slidenum">
              <a:rPr lang="en-SG" smtClean="0"/>
              <a:t>‹#›</a:t>
            </a:fld>
            <a:endParaRPr lang="en-SG"/>
          </a:p>
        </p:txBody>
      </p:sp>
    </p:spTree>
    <p:extLst>
      <p:ext uri="{BB962C8B-B14F-4D97-AF65-F5344CB8AC3E}">
        <p14:creationId xmlns:p14="http://schemas.microsoft.com/office/powerpoint/2010/main" val="2404514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77E11DE-73F5-4B55-814A-0CA93A4B2620}" type="datetime1">
              <a:rPr lang="en-SG" smtClean="0"/>
              <a:t>15/9/2015</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6C7F7493-75C9-45F8-B2CF-5DC88B23674E}" type="slidenum">
              <a:rPr lang="en-SG" smtClean="0"/>
              <a:t>‹#›</a:t>
            </a:fld>
            <a:endParaRPr lang="en-SG"/>
          </a:p>
        </p:txBody>
      </p:sp>
    </p:spTree>
    <p:extLst>
      <p:ext uri="{BB962C8B-B14F-4D97-AF65-F5344CB8AC3E}">
        <p14:creationId xmlns:p14="http://schemas.microsoft.com/office/powerpoint/2010/main" val="2047360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1E99F94-375C-456F-BC4D-A4FE31EC57E5}" type="datetime1">
              <a:rPr lang="en-SG" smtClean="0"/>
              <a:t>15/9/2015</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6C7F7493-75C9-45F8-B2CF-5DC88B23674E}" type="slidenum">
              <a:rPr lang="en-SG" smtClean="0"/>
              <a:t>‹#›</a:t>
            </a:fld>
            <a:endParaRPr lang="en-SG"/>
          </a:p>
        </p:txBody>
      </p:sp>
    </p:spTree>
    <p:extLst>
      <p:ext uri="{BB962C8B-B14F-4D97-AF65-F5344CB8AC3E}">
        <p14:creationId xmlns:p14="http://schemas.microsoft.com/office/powerpoint/2010/main" val="492289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C44D132-7BA3-4F85-B0A6-3A9AC6032B83}" type="datetime1">
              <a:rPr lang="en-SG" smtClean="0"/>
              <a:t>15/9/2015</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6C7F7493-75C9-45F8-B2CF-5DC88B23674E}" type="slidenum">
              <a:rPr lang="en-SG" smtClean="0"/>
              <a:t>‹#›</a:t>
            </a:fld>
            <a:endParaRPr lang="en-SG"/>
          </a:p>
        </p:txBody>
      </p:sp>
    </p:spTree>
    <p:extLst>
      <p:ext uri="{BB962C8B-B14F-4D97-AF65-F5344CB8AC3E}">
        <p14:creationId xmlns:p14="http://schemas.microsoft.com/office/powerpoint/2010/main" val="730492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6EDE804-0B49-4ACA-8C61-E3D59F23B312}" type="datetime1">
              <a:rPr lang="en-SG" smtClean="0"/>
              <a:t>15/9/2015</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6C7F7493-75C9-45F8-B2CF-5DC88B23674E}" type="slidenum">
              <a:rPr lang="en-SG" smtClean="0"/>
              <a:t>‹#›</a:t>
            </a:fld>
            <a:endParaRPr lang="en-SG"/>
          </a:p>
        </p:txBody>
      </p:sp>
    </p:spTree>
    <p:extLst>
      <p:ext uri="{BB962C8B-B14F-4D97-AF65-F5344CB8AC3E}">
        <p14:creationId xmlns:p14="http://schemas.microsoft.com/office/powerpoint/2010/main" val="855876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2FB302F-3DA0-4350-8A25-5CFC0A86F6FE}" type="datetime1">
              <a:rPr lang="en-SG" smtClean="0"/>
              <a:t>15/9/2015</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6C7F7493-75C9-45F8-B2CF-5DC88B23674E}" type="slidenum">
              <a:rPr lang="en-SG" smtClean="0"/>
              <a:t>‹#›</a:t>
            </a:fld>
            <a:endParaRPr lang="en-SG"/>
          </a:p>
        </p:txBody>
      </p:sp>
    </p:spTree>
    <p:extLst>
      <p:ext uri="{BB962C8B-B14F-4D97-AF65-F5344CB8AC3E}">
        <p14:creationId xmlns:p14="http://schemas.microsoft.com/office/powerpoint/2010/main" val="2426696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A0A554-CDBA-4F60-98C5-CC3E9ADACBB4}" type="datetime1">
              <a:rPr lang="en-SG" smtClean="0"/>
              <a:t>15/9/2015</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6C7F7493-75C9-45F8-B2CF-5DC88B23674E}" type="slidenum">
              <a:rPr lang="en-SG" smtClean="0"/>
              <a:t>‹#›</a:t>
            </a:fld>
            <a:endParaRPr lang="en-SG"/>
          </a:p>
        </p:txBody>
      </p:sp>
    </p:spTree>
    <p:extLst>
      <p:ext uri="{BB962C8B-B14F-4D97-AF65-F5344CB8AC3E}">
        <p14:creationId xmlns:p14="http://schemas.microsoft.com/office/powerpoint/2010/main" val="3450292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E832E8-B67B-4055-A7E8-F506AD069C4A}" type="datetime1">
              <a:rPr lang="en-SG" smtClean="0"/>
              <a:t>15/9/2015</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6C7F7493-75C9-45F8-B2CF-5DC88B23674E}" type="slidenum">
              <a:rPr lang="en-SG" smtClean="0"/>
              <a:t>‹#›</a:t>
            </a:fld>
            <a:endParaRPr lang="en-SG"/>
          </a:p>
        </p:txBody>
      </p:sp>
    </p:spTree>
    <p:extLst>
      <p:ext uri="{BB962C8B-B14F-4D97-AF65-F5344CB8AC3E}">
        <p14:creationId xmlns:p14="http://schemas.microsoft.com/office/powerpoint/2010/main" val="2228489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506EFA-C4EC-4CEF-8FA0-7686B33F3C2A}" type="datetime1">
              <a:rPr lang="en-SG" smtClean="0"/>
              <a:t>15/9/2015</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6C7F7493-75C9-45F8-B2CF-5DC88B23674E}" type="slidenum">
              <a:rPr lang="en-SG" smtClean="0"/>
              <a:t>‹#›</a:t>
            </a:fld>
            <a:endParaRPr lang="en-SG"/>
          </a:p>
        </p:txBody>
      </p:sp>
    </p:spTree>
    <p:extLst>
      <p:ext uri="{BB962C8B-B14F-4D97-AF65-F5344CB8AC3E}">
        <p14:creationId xmlns:p14="http://schemas.microsoft.com/office/powerpoint/2010/main" val="1458405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7F93D0-F592-46EF-A47F-CDDA2C377F7E}" type="datetime1">
              <a:rPr lang="en-SG" smtClean="0"/>
              <a:t>15/9/2015</a:t>
            </a:fld>
            <a:endParaRPr lang="en-SG"/>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7F7493-75C9-45F8-B2CF-5DC88B23674E}" type="slidenum">
              <a:rPr lang="en-SG" smtClean="0"/>
              <a:t>‹#›</a:t>
            </a:fld>
            <a:endParaRPr lang="en-SG"/>
          </a:p>
        </p:txBody>
      </p:sp>
    </p:spTree>
    <p:extLst>
      <p:ext uri="{BB962C8B-B14F-4D97-AF65-F5344CB8AC3E}">
        <p14:creationId xmlns:p14="http://schemas.microsoft.com/office/powerpoint/2010/main" val="21122001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1.png"/><Relationship Id="rId7"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hyperlink" Target="https://www.ccs.gov.sg/about-ccs/careers"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hyperlink" Target="http://www.contactsingapore.sg/key_industries/consulting_services/"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Book Antiqua" panose="02040602050305030304" pitchFamily="18" charset="0"/>
              </a:rPr>
              <a:t>Problem Set #3: Question 1(c)</a:t>
            </a:r>
            <a:endParaRPr lang="en-SG" dirty="0">
              <a:latin typeface="Book Antiqua" panose="0204060205030503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latin typeface="Book Antiqua" panose="02040602050305030304" pitchFamily="18" charset="0"/>
                  </a:rPr>
                  <a:t>Demand is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100</m:t>
                        </m:r>
                      </m:num>
                      <m:den>
                        <m:r>
                          <a:rPr lang="en-US" b="0" i="1" smtClean="0">
                            <a:latin typeface="Cambria Math" panose="02040503050406030204" pitchFamily="18" charset="0"/>
                          </a:rPr>
                          <m:t>𝑄</m:t>
                        </m:r>
                      </m:den>
                    </m:f>
                  </m:oMath>
                </a14:m>
                <a:endParaRPr lang="en-US" b="0" dirty="0" smtClean="0">
                  <a:latin typeface="Book Antiqua" panose="02040602050305030304" pitchFamily="18" charset="0"/>
                </a:endParaRPr>
              </a:p>
              <a:p>
                <a:r>
                  <a:rPr lang="en-US" dirty="0" smtClean="0">
                    <a:latin typeface="Book Antiqua" panose="02040602050305030304" pitchFamily="18" charset="0"/>
                  </a:rPr>
                  <a:t>Cost is </a:t>
                </a:r>
                <a14:m>
                  <m:oMath xmlns:m="http://schemas.openxmlformats.org/officeDocument/2006/math">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2</m:t>
                        </m:r>
                      </m:sup>
                    </m:sSup>
                  </m:oMath>
                </a14:m>
                <a:endParaRPr lang="en-SG" dirty="0" smtClean="0">
                  <a:latin typeface="Book Antiqua" panose="02040602050305030304" pitchFamily="18" charset="0"/>
                </a:endParaRPr>
              </a:p>
              <a:p>
                <a:r>
                  <a:rPr lang="en-US" dirty="0" smtClean="0">
                    <a:latin typeface="Book Antiqua" panose="02040602050305030304" pitchFamily="18" charset="0"/>
                  </a:rPr>
                  <a:t>What is the profit maximizing price and quantity?</a:t>
                </a:r>
                <a:endParaRPr lang="en-SG" dirty="0">
                  <a:latin typeface="Book Antiqua" panose="0204060205030503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91" t="-280"/>
                </a:stretch>
              </a:blipFill>
            </p:spPr>
            <p:txBody>
              <a:bodyPr/>
              <a:lstStyle/>
              <a:p>
                <a:r>
                  <a:rPr lang="en-SG">
                    <a:noFill/>
                  </a:rPr>
                  <a:t> </a:t>
                </a:r>
              </a:p>
            </p:txBody>
          </p:sp>
        </mc:Fallback>
      </mc:AlternateContent>
      <p:sp>
        <p:nvSpPr>
          <p:cNvPr id="4" name="Slide Number Placeholder 3"/>
          <p:cNvSpPr>
            <a:spLocks noGrp="1"/>
          </p:cNvSpPr>
          <p:nvPr>
            <p:ph type="sldNum" sz="quarter" idx="12"/>
          </p:nvPr>
        </p:nvSpPr>
        <p:spPr/>
        <p:txBody>
          <a:bodyPr/>
          <a:lstStyle/>
          <a:p>
            <a:fld id="{6C7F7493-75C9-45F8-B2CF-5DC88B23674E}" type="slidenum">
              <a:rPr lang="en-SG" smtClean="0"/>
              <a:t>1</a:t>
            </a:fld>
            <a:endParaRPr lang="en-SG"/>
          </a:p>
        </p:txBody>
      </p:sp>
      <p:cxnSp>
        <p:nvCxnSpPr>
          <p:cNvPr id="6" name="Straight Arrow Connector 5"/>
          <p:cNvCxnSpPr/>
          <p:nvPr/>
        </p:nvCxnSpPr>
        <p:spPr>
          <a:xfrm flipH="1" flipV="1">
            <a:off x="3128320" y="3995351"/>
            <a:ext cx="16475" cy="20676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3144795" y="6063049"/>
            <a:ext cx="285235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136557" y="4777946"/>
            <a:ext cx="3066535" cy="1647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Arc 12"/>
          <p:cNvSpPr/>
          <p:nvPr/>
        </p:nvSpPr>
        <p:spPr>
          <a:xfrm rot="4953283">
            <a:off x="1410318" y="2466169"/>
            <a:ext cx="3079044" cy="4106284"/>
          </a:xfrm>
          <a:prstGeom prst="arc">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4" name="TextBox 13"/>
          <p:cNvSpPr txBox="1"/>
          <p:nvPr/>
        </p:nvSpPr>
        <p:spPr>
          <a:xfrm>
            <a:off x="2844461" y="3696771"/>
            <a:ext cx="567717" cy="369332"/>
          </a:xfrm>
          <a:prstGeom prst="rect">
            <a:avLst/>
          </a:prstGeom>
          <a:noFill/>
        </p:spPr>
        <p:txBody>
          <a:bodyPr wrap="square" rtlCol="0">
            <a:spAutoFit/>
          </a:bodyPr>
          <a:lstStyle/>
          <a:p>
            <a:r>
              <a:rPr lang="en-US" dirty="0" smtClean="0"/>
              <a:t>$</a:t>
            </a:r>
            <a:endParaRPr lang="en-SG" dirty="0"/>
          </a:p>
        </p:txBody>
      </p:sp>
      <p:sp>
        <p:nvSpPr>
          <p:cNvPr id="15" name="TextBox 14"/>
          <p:cNvSpPr txBox="1"/>
          <p:nvPr/>
        </p:nvSpPr>
        <p:spPr>
          <a:xfrm>
            <a:off x="6013621" y="5875099"/>
            <a:ext cx="567717" cy="369332"/>
          </a:xfrm>
          <a:prstGeom prst="rect">
            <a:avLst/>
          </a:prstGeom>
          <a:noFill/>
        </p:spPr>
        <p:txBody>
          <a:bodyPr wrap="square" rtlCol="0">
            <a:spAutoFit/>
          </a:bodyPr>
          <a:lstStyle/>
          <a:p>
            <a:r>
              <a:rPr lang="en-US" dirty="0"/>
              <a:t>Q</a:t>
            </a:r>
            <a:endParaRPr lang="en-SG" dirty="0"/>
          </a:p>
        </p:txBody>
      </p:sp>
      <p:sp>
        <p:nvSpPr>
          <p:cNvPr id="16" name="TextBox 15"/>
          <p:cNvSpPr txBox="1"/>
          <p:nvPr/>
        </p:nvSpPr>
        <p:spPr>
          <a:xfrm>
            <a:off x="2577078" y="4567535"/>
            <a:ext cx="567717" cy="369332"/>
          </a:xfrm>
          <a:prstGeom prst="rect">
            <a:avLst/>
          </a:prstGeom>
          <a:noFill/>
        </p:spPr>
        <p:txBody>
          <a:bodyPr wrap="square" rtlCol="0">
            <a:spAutoFit/>
          </a:bodyPr>
          <a:lstStyle/>
          <a:p>
            <a:r>
              <a:rPr lang="en-US" dirty="0" smtClean="0"/>
              <a:t>100</a:t>
            </a:r>
            <a:endParaRPr lang="en-SG" dirty="0"/>
          </a:p>
        </p:txBody>
      </p:sp>
      <p:sp>
        <p:nvSpPr>
          <p:cNvPr id="17" name="TextBox 16"/>
          <p:cNvSpPr txBox="1"/>
          <p:nvPr/>
        </p:nvSpPr>
        <p:spPr>
          <a:xfrm>
            <a:off x="6211329" y="4609756"/>
            <a:ext cx="1120347" cy="369332"/>
          </a:xfrm>
          <a:prstGeom prst="rect">
            <a:avLst/>
          </a:prstGeom>
          <a:noFill/>
        </p:spPr>
        <p:txBody>
          <a:bodyPr wrap="square" rtlCol="0">
            <a:spAutoFit/>
          </a:bodyPr>
          <a:lstStyle/>
          <a:p>
            <a:r>
              <a:rPr lang="en-US" dirty="0" smtClean="0"/>
              <a:t>Revenue</a:t>
            </a:r>
            <a:endParaRPr lang="en-SG" dirty="0"/>
          </a:p>
        </p:txBody>
      </p:sp>
      <p:sp>
        <p:nvSpPr>
          <p:cNvPr id="18" name="TextBox 17"/>
          <p:cNvSpPr txBox="1"/>
          <p:nvPr/>
        </p:nvSpPr>
        <p:spPr>
          <a:xfrm>
            <a:off x="4669824" y="3868027"/>
            <a:ext cx="1120347" cy="369332"/>
          </a:xfrm>
          <a:prstGeom prst="rect">
            <a:avLst/>
          </a:prstGeom>
          <a:noFill/>
        </p:spPr>
        <p:txBody>
          <a:bodyPr wrap="square" rtlCol="0">
            <a:spAutoFit/>
          </a:bodyPr>
          <a:lstStyle/>
          <a:p>
            <a:r>
              <a:rPr lang="en-US" dirty="0" smtClean="0"/>
              <a:t>Cost</a:t>
            </a:r>
            <a:endParaRPr lang="en-SG" dirty="0"/>
          </a:p>
        </p:txBody>
      </p:sp>
    </p:spTree>
    <p:extLst>
      <p:ext uri="{BB962C8B-B14F-4D97-AF65-F5344CB8AC3E}">
        <p14:creationId xmlns:p14="http://schemas.microsoft.com/office/powerpoint/2010/main" val="17867754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Cournot</a:t>
            </a:r>
            <a:r>
              <a:rPr lang="en-US" dirty="0" smtClean="0"/>
              <a:t> vs </a:t>
            </a:r>
            <a:r>
              <a:rPr lang="en-US" dirty="0" err="1" smtClean="0"/>
              <a:t>Stackelberg</a:t>
            </a:r>
            <a:r>
              <a:rPr lang="en-US" dirty="0" smtClean="0"/>
              <a:t> vs Collusion</a:t>
            </a:r>
            <a:endParaRPr lang="en-SG" dirty="0"/>
          </a:p>
        </p:txBody>
      </p:sp>
      <p:graphicFrame>
        <p:nvGraphicFramePr>
          <p:cNvPr id="4" name="Content Placeholder 3"/>
          <p:cNvGraphicFramePr>
            <a:graphicFrameLocks noGrp="1"/>
          </p:cNvGraphicFramePr>
          <p:nvPr>
            <p:ph idx="1"/>
            <p:extLst/>
          </p:nvPr>
        </p:nvGraphicFramePr>
        <p:xfrm>
          <a:off x="494211" y="1758043"/>
          <a:ext cx="8057606" cy="2291080"/>
        </p:xfrm>
        <a:graphic>
          <a:graphicData uri="http://schemas.openxmlformats.org/drawingml/2006/table">
            <a:tbl>
              <a:tblPr firstRow="1" bandRow="1">
                <a:tableStyleId>{5C22544A-7EE6-4342-B048-85BDC9FD1C3A}</a:tableStyleId>
              </a:tblPr>
              <a:tblGrid>
                <a:gridCol w="1465218"/>
                <a:gridCol w="2105262"/>
                <a:gridCol w="2179354"/>
                <a:gridCol w="2307772"/>
              </a:tblGrid>
              <a:tr h="370840">
                <a:tc>
                  <a:txBody>
                    <a:bodyPr/>
                    <a:lstStyle/>
                    <a:p>
                      <a:endParaRPr lang="en-SG" dirty="0">
                        <a:latin typeface="Book Antiqua" panose="02040602050305030304" pitchFamily="18" charset="0"/>
                      </a:endParaRPr>
                    </a:p>
                  </a:txBody>
                  <a:tcPr/>
                </a:tc>
                <a:tc>
                  <a:txBody>
                    <a:bodyPr/>
                    <a:lstStyle/>
                    <a:p>
                      <a:r>
                        <a:rPr lang="en-US" dirty="0" err="1" smtClean="0">
                          <a:latin typeface="Book Antiqua" panose="02040602050305030304" pitchFamily="18" charset="0"/>
                        </a:rPr>
                        <a:t>Cournot</a:t>
                      </a:r>
                      <a:endParaRPr lang="en-SG" dirty="0">
                        <a:latin typeface="Book Antiqua" panose="02040602050305030304" pitchFamily="18" charset="0"/>
                      </a:endParaRPr>
                    </a:p>
                  </a:txBody>
                  <a:tcPr/>
                </a:tc>
                <a:tc>
                  <a:txBody>
                    <a:bodyPr/>
                    <a:lstStyle/>
                    <a:p>
                      <a:r>
                        <a:rPr lang="en-US" dirty="0" err="1" smtClean="0">
                          <a:latin typeface="Book Antiqua" panose="02040602050305030304" pitchFamily="18" charset="0"/>
                        </a:rPr>
                        <a:t>Stackelberg</a:t>
                      </a:r>
                      <a:endParaRPr lang="en-SG" dirty="0">
                        <a:latin typeface="Book Antiqua" panose="02040602050305030304" pitchFamily="18" charset="0"/>
                      </a:endParaRPr>
                    </a:p>
                  </a:txBody>
                  <a:tcPr/>
                </a:tc>
                <a:tc>
                  <a:txBody>
                    <a:bodyPr/>
                    <a:lstStyle/>
                    <a:p>
                      <a:r>
                        <a:rPr lang="en-US" dirty="0" smtClean="0">
                          <a:latin typeface="Book Antiqua" panose="02040602050305030304" pitchFamily="18" charset="0"/>
                        </a:rPr>
                        <a:t>Collusion</a:t>
                      </a:r>
                      <a:endParaRPr lang="en-SG" dirty="0">
                        <a:latin typeface="Book Antiqua" panose="02040602050305030304" pitchFamily="18" charset="0"/>
                      </a:endParaRPr>
                    </a:p>
                  </a:txBody>
                  <a:tcPr/>
                </a:tc>
              </a:tr>
              <a:tr h="370840">
                <a:tc>
                  <a:txBody>
                    <a:bodyPr/>
                    <a:lstStyle/>
                    <a:p>
                      <a:pPr algn="ctr"/>
                      <a:r>
                        <a:rPr lang="en-US" dirty="0" smtClean="0">
                          <a:latin typeface="Book Antiqua" panose="02040602050305030304" pitchFamily="18" charset="0"/>
                        </a:rPr>
                        <a:t>Equilibrium</a:t>
                      </a:r>
                      <a:r>
                        <a:rPr lang="en-US" baseline="0" dirty="0" smtClean="0">
                          <a:latin typeface="Book Antiqua" panose="02040602050305030304" pitchFamily="18" charset="0"/>
                        </a:rPr>
                        <a:t> Price</a:t>
                      </a:r>
                    </a:p>
                  </a:txBody>
                  <a:tcPr/>
                </a:tc>
                <a:tc>
                  <a:txBody>
                    <a:bodyPr/>
                    <a:lstStyle/>
                    <a:p>
                      <a:r>
                        <a:rPr lang="en-US" dirty="0" smtClean="0">
                          <a:latin typeface="Book Antiqua" panose="02040602050305030304" pitchFamily="18" charset="0"/>
                        </a:rPr>
                        <a:t>40</a:t>
                      </a:r>
                      <a:endParaRPr lang="en-SG" dirty="0">
                        <a:latin typeface="Book Antiqua" panose="02040602050305030304" pitchFamily="18" charset="0"/>
                      </a:endParaRPr>
                    </a:p>
                  </a:txBody>
                  <a:tcPr/>
                </a:tc>
                <a:tc>
                  <a:txBody>
                    <a:bodyPr/>
                    <a:lstStyle/>
                    <a:p>
                      <a:r>
                        <a:rPr lang="en-US" dirty="0" smtClean="0">
                          <a:latin typeface="Book Antiqua" panose="02040602050305030304" pitchFamily="18" charset="0"/>
                        </a:rPr>
                        <a:t>32.5</a:t>
                      </a:r>
                      <a:endParaRPr lang="en-SG" dirty="0">
                        <a:latin typeface="Book Antiqua" panose="02040602050305030304" pitchFamily="18" charset="0"/>
                      </a:endParaRPr>
                    </a:p>
                  </a:txBody>
                  <a:tcPr/>
                </a:tc>
                <a:tc>
                  <a:txBody>
                    <a:bodyPr/>
                    <a:lstStyle/>
                    <a:p>
                      <a:r>
                        <a:rPr lang="en-US" dirty="0" smtClean="0">
                          <a:latin typeface="Book Antiqua" panose="02040602050305030304" pitchFamily="18" charset="0"/>
                        </a:rPr>
                        <a:t>55</a:t>
                      </a:r>
                      <a:endParaRPr lang="en-SG" dirty="0">
                        <a:latin typeface="Book Antiqua" panose="02040602050305030304" pitchFamily="18" charset="0"/>
                      </a:endParaRPr>
                    </a:p>
                  </a:txBody>
                  <a:tcPr/>
                </a:tc>
              </a:tr>
              <a:tr h="370840">
                <a:tc>
                  <a:txBody>
                    <a:bodyPr/>
                    <a:lstStyle/>
                    <a:p>
                      <a:pPr algn="ctr"/>
                      <a:r>
                        <a:rPr lang="en-US" dirty="0" smtClean="0">
                          <a:latin typeface="Book Antiqua" panose="02040602050305030304" pitchFamily="18" charset="0"/>
                        </a:rPr>
                        <a:t>Equilibrium</a:t>
                      </a:r>
                      <a:r>
                        <a:rPr lang="en-US" baseline="0" dirty="0" smtClean="0">
                          <a:latin typeface="Book Antiqua" panose="02040602050305030304" pitchFamily="18" charset="0"/>
                        </a:rPr>
                        <a:t> Quantity</a:t>
                      </a:r>
                      <a:endParaRPr lang="en-SG" dirty="0">
                        <a:latin typeface="Book Antiqua" panose="02040602050305030304" pitchFamily="18" charset="0"/>
                      </a:endParaRPr>
                    </a:p>
                  </a:txBody>
                  <a:tcPr/>
                </a:tc>
                <a:tc>
                  <a:txBody>
                    <a:bodyPr/>
                    <a:lstStyle/>
                    <a:p>
                      <a:r>
                        <a:rPr lang="en-US" dirty="0" smtClean="0">
                          <a:latin typeface="Book Antiqua" panose="02040602050305030304" pitchFamily="18" charset="0"/>
                        </a:rPr>
                        <a:t>60 </a:t>
                      </a:r>
                    </a:p>
                    <a:p>
                      <a:r>
                        <a:rPr lang="en-US" dirty="0" smtClean="0">
                          <a:latin typeface="Book Antiqua" panose="02040602050305030304" pitchFamily="18" charset="0"/>
                        </a:rPr>
                        <a:t>(SQ=30,</a:t>
                      </a:r>
                      <a:r>
                        <a:rPr lang="en-US" baseline="0" dirty="0" smtClean="0">
                          <a:latin typeface="Book Antiqua" panose="02040602050305030304" pitchFamily="18" charset="0"/>
                        </a:rPr>
                        <a:t> MH=30)</a:t>
                      </a:r>
                      <a:endParaRPr lang="en-SG" dirty="0">
                        <a:latin typeface="Book Antiqua" panose="02040602050305030304" pitchFamily="18" charset="0"/>
                      </a:endParaRPr>
                    </a:p>
                  </a:txBody>
                  <a:tcPr/>
                </a:tc>
                <a:tc>
                  <a:txBody>
                    <a:bodyPr/>
                    <a:lstStyle/>
                    <a:p>
                      <a:r>
                        <a:rPr lang="en-US" dirty="0" smtClean="0">
                          <a:latin typeface="Book Antiqua" panose="02040602050305030304" pitchFamily="18" charset="0"/>
                        </a:rPr>
                        <a:t>67.5</a:t>
                      </a:r>
                    </a:p>
                    <a:p>
                      <a:r>
                        <a:rPr lang="en-US" dirty="0" smtClean="0">
                          <a:latin typeface="Book Antiqua" panose="02040602050305030304" pitchFamily="18" charset="0"/>
                        </a:rPr>
                        <a:t>(SQ=45, MH=22.5)</a:t>
                      </a:r>
                      <a:endParaRPr lang="en-SG" dirty="0">
                        <a:latin typeface="Book Antiqua" panose="02040602050305030304" pitchFamily="18" charset="0"/>
                      </a:endParaRPr>
                    </a:p>
                  </a:txBody>
                  <a:tcPr/>
                </a:tc>
                <a:tc>
                  <a:txBody>
                    <a:bodyPr/>
                    <a:lstStyle/>
                    <a:p>
                      <a:r>
                        <a:rPr lang="en-US" dirty="0" smtClean="0">
                          <a:latin typeface="Book Antiqua" panose="02040602050305030304" pitchFamily="18" charset="0"/>
                        </a:rPr>
                        <a:t>45</a:t>
                      </a:r>
                    </a:p>
                    <a:p>
                      <a:r>
                        <a:rPr lang="en-US" dirty="0" smtClean="0">
                          <a:latin typeface="Book Antiqua" panose="02040602050305030304" pitchFamily="18" charset="0"/>
                        </a:rPr>
                        <a:t>(SQ=22.5, MH=22.5)</a:t>
                      </a:r>
                      <a:endParaRPr lang="en-SG" dirty="0">
                        <a:latin typeface="Book Antiqua" panose="02040602050305030304" pitchFamily="18" charset="0"/>
                      </a:endParaRPr>
                    </a:p>
                  </a:txBody>
                  <a:tcPr/>
                </a:tc>
              </a:tr>
              <a:tr h="370840">
                <a:tc>
                  <a:txBody>
                    <a:bodyPr/>
                    <a:lstStyle/>
                    <a:p>
                      <a:pPr algn="ctr"/>
                      <a:r>
                        <a:rPr lang="en-US" dirty="0" smtClean="0">
                          <a:latin typeface="Book Antiqua" panose="02040602050305030304" pitchFamily="18" charset="0"/>
                        </a:rPr>
                        <a:t>Profit</a:t>
                      </a:r>
                      <a:endParaRPr lang="en-SG" dirty="0">
                        <a:latin typeface="Book Antiqua" panose="02040602050305030304" pitchFamily="18" charset="0"/>
                      </a:endParaRPr>
                    </a:p>
                  </a:txBody>
                  <a:tcPr/>
                </a:tc>
                <a:tc>
                  <a:txBody>
                    <a:bodyPr/>
                    <a:lstStyle/>
                    <a:p>
                      <a:r>
                        <a:rPr lang="en-US" dirty="0" smtClean="0">
                          <a:latin typeface="Book Antiqua" panose="02040602050305030304" pitchFamily="18" charset="0"/>
                        </a:rPr>
                        <a:t>SQ=900, </a:t>
                      </a:r>
                    </a:p>
                    <a:p>
                      <a:r>
                        <a:rPr lang="en-US" dirty="0" smtClean="0">
                          <a:latin typeface="Book Antiqua" panose="02040602050305030304" pitchFamily="18" charset="0"/>
                        </a:rPr>
                        <a:t>MH=900</a:t>
                      </a:r>
                      <a:endParaRPr lang="en-SG" dirty="0">
                        <a:latin typeface="Book Antiqua" panose="02040602050305030304" pitchFamily="18" charset="0"/>
                      </a:endParaRPr>
                    </a:p>
                  </a:txBody>
                  <a:tcPr/>
                </a:tc>
                <a:tc>
                  <a:txBody>
                    <a:bodyPr/>
                    <a:lstStyle/>
                    <a:p>
                      <a:r>
                        <a:rPr lang="en-US" dirty="0" smtClean="0">
                          <a:latin typeface="Book Antiqua" panose="02040602050305030304" pitchFamily="18" charset="0"/>
                        </a:rPr>
                        <a:t>SQ=1012.5, MH=506.25</a:t>
                      </a:r>
                      <a:endParaRPr lang="en-SG" dirty="0">
                        <a:latin typeface="Book Antiqua" panose="02040602050305030304" pitchFamily="18" charset="0"/>
                      </a:endParaRPr>
                    </a:p>
                  </a:txBody>
                  <a:tcPr/>
                </a:tc>
                <a:tc>
                  <a:txBody>
                    <a:bodyPr/>
                    <a:lstStyle/>
                    <a:p>
                      <a:r>
                        <a:rPr lang="en-US" dirty="0" smtClean="0">
                          <a:latin typeface="Book Antiqua" panose="02040602050305030304" pitchFamily="18" charset="0"/>
                        </a:rPr>
                        <a:t>SQ=1012.5,</a:t>
                      </a:r>
                    </a:p>
                    <a:p>
                      <a:r>
                        <a:rPr lang="en-US" dirty="0" smtClean="0">
                          <a:latin typeface="Book Antiqua" panose="02040602050305030304" pitchFamily="18" charset="0"/>
                        </a:rPr>
                        <a:t>MH=1012.5</a:t>
                      </a:r>
                      <a:endParaRPr lang="en-SG" dirty="0">
                        <a:latin typeface="Book Antiqua" panose="02040602050305030304" pitchFamily="18" charset="0"/>
                      </a:endParaRPr>
                    </a:p>
                  </a:txBody>
                  <a:tcPr/>
                </a:tc>
              </a:tr>
            </a:tbl>
          </a:graphicData>
        </a:graphic>
      </p:graphicFrame>
      <p:sp>
        <p:nvSpPr>
          <p:cNvPr id="3" name="Slide Number Placeholder 2"/>
          <p:cNvSpPr>
            <a:spLocks noGrp="1"/>
          </p:cNvSpPr>
          <p:nvPr>
            <p:ph type="sldNum" sz="quarter" idx="12"/>
          </p:nvPr>
        </p:nvSpPr>
        <p:spPr/>
        <p:txBody>
          <a:bodyPr/>
          <a:lstStyle/>
          <a:p>
            <a:fld id="{6C7F7493-75C9-45F8-B2CF-5DC88B23674E}" type="slidenum">
              <a:rPr lang="en-SG" smtClean="0"/>
              <a:t>10</a:t>
            </a:fld>
            <a:endParaRPr lang="en-SG"/>
          </a:p>
        </p:txBody>
      </p:sp>
    </p:spTree>
    <p:extLst>
      <p:ext uri="{BB962C8B-B14F-4D97-AF65-F5344CB8AC3E}">
        <p14:creationId xmlns:p14="http://schemas.microsoft.com/office/powerpoint/2010/main" val="7004158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Book Antiqua" panose="02040602050305030304" pitchFamily="18" charset="0"/>
              </a:rPr>
              <a:t>Collusion</a:t>
            </a:r>
            <a:endParaRPr lang="en-SG" dirty="0">
              <a:latin typeface="Book Antiqua" panose="02040602050305030304" pitchFamily="18" charset="0"/>
            </a:endParaRPr>
          </a:p>
        </p:txBody>
      </p:sp>
      <p:sp>
        <p:nvSpPr>
          <p:cNvPr id="3" name="Content Placeholder 2"/>
          <p:cNvSpPr>
            <a:spLocks noGrp="1"/>
          </p:cNvSpPr>
          <p:nvPr>
            <p:ph idx="1"/>
          </p:nvPr>
        </p:nvSpPr>
        <p:spPr/>
        <p:txBody>
          <a:bodyPr/>
          <a:lstStyle/>
          <a:p>
            <a:pPr>
              <a:buFont typeface="Arial" panose="020B0604020202020204" pitchFamily="34" charset="0"/>
              <a:buChar char="•"/>
            </a:pPr>
            <a:r>
              <a:rPr lang="en-US" b="0" dirty="0" smtClean="0">
                <a:latin typeface="Book Antiqua" panose="02040602050305030304" pitchFamily="18" charset="0"/>
              </a:rPr>
              <a:t>Is the collusive outcome stable?</a:t>
            </a:r>
          </a:p>
          <a:p>
            <a:pPr>
              <a:buFont typeface="Arial" panose="020B0604020202020204" pitchFamily="34" charset="0"/>
              <a:buChar char="•"/>
            </a:pPr>
            <a:r>
              <a:rPr lang="en-US" b="0" dirty="0" smtClean="0">
                <a:latin typeface="Book Antiqua" panose="02040602050305030304" pitchFamily="18" charset="0"/>
              </a:rPr>
              <a:t>Given that SQ produces 22.5, is it profit maximizing for MH to produce 22.5 as well?</a:t>
            </a:r>
          </a:p>
          <a:p>
            <a:pPr>
              <a:buFont typeface="Arial" panose="020B0604020202020204" pitchFamily="34" charset="0"/>
              <a:buChar char="•"/>
            </a:pPr>
            <a:r>
              <a:rPr lang="en-US" b="0" dirty="0" smtClean="0">
                <a:latin typeface="Book Antiqua" panose="02040602050305030304" pitchFamily="18" charset="0"/>
              </a:rPr>
              <a:t>Likewise, given MH produces 22.5, is SQ’s best response to produce 22.5?</a:t>
            </a:r>
            <a:endParaRPr lang="en-SG" b="0" dirty="0">
              <a:latin typeface="Book Antiqua" panose="02040602050305030304" pitchFamily="18" charset="0"/>
            </a:endParaRPr>
          </a:p>
        </p:txBody>
      </p:sp>
      <p:sp>
        <p:nvSpPr>
          <p:cNvPr id="4" name="Slide Number Placeholder 3"/>
          <p:cNvSpPr>
            <a:spLocks noGrp="1"/>
          </p:cNvSpPr>
          <p:nvPr>
            <p:ph type="sldNum" sz="quarter" idx="12"/>
          </p:nvPr>
        </p:nvSpPr>
        <p:spPr/>
        <p:txBody>
          <a:bodyPr/>
          <a:lstStyle/>
          <a:p>
            <a:fld id="{6C7F7493-75C9-45F8-B2CF-5DC88B23674E}" type="slidenum">
              <a:rPr lang="en-SG" smtClean="0"/>
              <a:t>11</a:t>
            </a:fld>
            <a:endParaRPr lang="en-SG"/>
          </a:p>
        </p:txBody>
      </p:sp>
    </p:spTree>
    <p:extLst>
      <p:ext uri="{BB962C8B-B14F-4D97-AF65-F5344CB8AC3E}">
        <p14:creationId xmlns:p14="http://schemas.microsoft.com/office/powerpoint/2010/main" val="5154990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Book Antiqua" panose="02040602050305030304" pitchFamily="18" charset="0"/>
              </a:rPr>
              <a:t>Collusion</a:t>
            </a:r>
            <a:endParaRPr lang="en-SG" dirty="0">
              <a:latin typeface="Book Antiqua" panose="02040602050305030304" pitchFamily="18" charset="0"/>
            </a:endParaRPr>
          </a:p>
        </p:txBody>
      </p:sp>
      <p:cxnSp>
        <p:nvCxnSpPr>
          <p:cNvPr id="6" name="Straight Arrow Connector 5"/>
          <p:cNvCxnSpPr/>
          <p:nvPr/>
        </p:nvCxnSpPr>
        <p:spPr bwMode="auto">
          <a:xfrm flipV="1">
            <a:off x="1404258" y="1854926"/>
            <a:ext cx="0" cy="4101737"/>
          </a:xfrm>
          <a:prstGeom prst="straightConnector1">
            <a:avLst/>
          </a:prstGeom>
          <a:solidFill>
            <a:schemeClr val="accent1"/>
          </a:solidFill>
          <a:ln w="38100" cap="flat" cmpd="sng" algn="ctr">
            <a:solidFill>
              <a:schemeClr val="tx1"/>
            </a:solidFill>
            <a:prstDash val="solid"/>
            <a:round/>
            <a:headEnd type="none" w="sm" len="sm"/>
            <a:tailEnd type="triangle"/>
          </a:ln>
          <a:effectLst/>
        </p:spPr>
      </p:cxnSp>
      <p:cxnSp>
        <p:nvCxnSpPr>
          <p:cNvPr id="7" name="Straight Arrow Connector 6"/>
          <p:cNvCxnSpPr/>
          <p:nvPr/>
        </p:nvCxnSpPr>
        <p:spPr bwMode="auto">
          <a:xfrm>
            <a:off x="1404258" y="5956663"/>
            <a:ext cx="5580017" cy="0"/>
          </a:xfrm>
          <a:prstGeom prst="straightConnector1">
            <a:avLst/>
          </a:prstGeom>
          <a:solidFill>
            <a:schemeClr val="accent1"/>
          </a:solidFill>
          <a:ln w="38100" cap="flat" cmpd="sng" algn="ctr">
            <a:solidFill>
              <a:schemeClr val="tx1"/>
            </a:solidFill>
            <a:prstDash val="solid"/>
            <a:round/>
            <a:headEnd type="none" w="sm" len="sm"/>
            <a:tailEnd type="triangle"/>
          </a:ln>
          <a:effectLst/>
        </p:spPr>
      </p:cxnSp>
      <p:sp>
        <p:nvSpPr>
          <p:cNvPr id="10" name="TextBox 9"/>
          <p:cNvSpPr txBox="1"/>
          <p:nvPr/>
        </p:nvSpPr>
        <p:spPr>
          <a:xfrm>
            <a:off x="6984275" y="5695053"/>
            <a:ext cx="444138" cy="461665"/>
          </a:xfrm>
          <a:prstGeom prst="rect">
            <a:avLst/>
          </a:prstGeom>
          <a:noFill/>
        </p:spPr>
        <p:txBody>
          <a:bodyPr wrap="square" rtlCol="0">
            <a:spAutoFit/>
          </a:bodyPr>
          <a:lstStyle/>
          <a:p>
            <a:r>
              <a:rPr lang="en-US" sz="2400" b="0" dirty="0" smtClean="0">
                <a:latin typeface="Book Antiqua" panose="02040602050305030304" pitchFamily="18" charset="0"/>
              </a:rPr>
              <a:t>X</a:t>
            </a:r>
            <a:endParaRPr lang="en-SG" b="0" dirty="0">
              <a:latin typeface="Book Antiqua" panose="02040602050305030304" pitchFamily="18" charset="0"/>
            </a:endParaRPr>
          </a:p>
        </p:txBody>
      </p:sp>
      <p:sp>
        <p:nvSpPr>
          <p:cNvPr id="11" name="TextBox 10"/>
          <p:cNvSpPr txBox="1"/>
          <p:nvPr/>
        </p:nvSpPr>
        <p:spPr>
          <a:xfrm>
            <a:off x="1182189" y="1420531"/>
            <a:ext cx="444138" cy="461665"/>
          </a:xfrm>
          <a:prstGeom prst="rect">
            <a:avLst/>
          </a:prstGeom>
          <a:noFill/>
        </p:spPr>
        <p:txBody>
          <a:bodyPr wrap="square" rtlCol="0">
            <a:spAutoFit/>
          </a:bodyPr>
          <a:lstStyle/>
          <a:p>
            <a:r>
              <a:rPr lang="en-US" sz="2400" b="0" dirty="0">
                <a:latin typeface="Book Antiqua" panose="02040602050305030304" pitchFamily="18" charset="0"/>
              </a:rPr>
              <a:t>Y</a:t>
            </a:r>
            <a:endParaRPr lang="en-SG" b="0" dirty="0">
              <a:latin typeface="Book Antiqua" panose="02040602050305030304" pitchFamily="18" charset="0"/>
            </a:endParaRPr>
          </a:p>
        </p:txBody>
      </p:sp>
      <p:cxnSp>
        <p:nvCxnSpPr>
          <p:cNvPr id="13" name="Straight Connector 12"/>
          <p:cNvCxnSpPr/>
          <p:nvPr/>
        </p:nvCxnSpPr>
        <p:spPr bwMode="auto">
          <a:xfrm>
            <a:off x="1402081" y="2221064"/>
            <a:ext cx="2037805" cy="3735599"/>
          </a:xfrm>
          <a:prstGeom prst="line">
            <a:avLst/>
          </a:prstGeom>
          <a:solidFill>
            <a:schemeClr val="accent1"/>
          </a:solidFill>
          <a:ln w="28575" cap="flat" cmpd="sng" algn="ctr">
            <a:solidFill>
              <a:srgbClr val="002060"/>
            </a:solidFill>
            <a:prstDash val="solid"/>
            <a:round/>
            <a:headEnd type="none" w="sm" len="sm"/>
            <a:tailEnd type="none" w="sm" len="sm"/>
          </a:ln>
          <a:effectLst/>
        </p:spPr>
      </p:cxnSp>
      <p:sp>
        <p:nvSpPr>
          <p:cNvPr id="15" name="TextBox 14"/>
          <p:cNvSpPr txBox="1"/>
          <p:nvPr/>
        </p:nvSpPr>
        <p:spPr>
          <a:xfrm>
            <a:off x="3217817" y="6056106"/>
            <a:ext cx="579120" cy="461665"/>
          </a:xfrm>
          <a:prstGeom prst="rect">
            <a:avLst/>
          </a:prstGeom>
          <a:noFill/>
        </p:spPr>
        <p:txBody>
          <a:bodyPr wrap="square" rtlCol="0">
            <a:spAutoFit/>
          </a:bodyPr>
          <a:lstStyle/>
          <a:p>
            <a:r>
              <a:rPr lang="en-US" sz="2400" b="0" dirty="0" smtClean="0">
                <a:latin typeface="Book Antiqua" panose="02040602050305030304" pitchFamily="18" charset="0"/>
              </a:rPr>
              <a:t>45</a:t>
            </a:r>
            <a:endParaRPr lang="en-SG" b="0" dirty="0">
              <a:latin typeface="Book Antiqua" panose="02040602050305030304" pitchFamily="18" charset="0"/>
            </a:endParaRPr>
          </a:p>
        </p:txBody>
      </p:sp>
      <p:sp>
        <p:nvSpPr>
          <p:cNvPr id="16" name="TextBox 15"/>
          <p:cNvSpPr txBox="1"/>
          <p:nvPr/>
        </p:nvSpPr>
        <p:spPr>
          <a:xfrm>
            <a:off x="767990" y="3944926"/>
            <a:ext cx="579120" cy="461665"/>
          </a:xfrm>
          <a:prstGeom prst="rect">
            <a:avLst/>
          </a:prstGeom>
          <a:noFill/>
        </p:spPr>
        <p:txBody>
          <a:bodyPr wrap="square" rtlCol="0">
            <a:spAutoFit/>
          </a:bodyPr>
          <a:lstStyle/>
          <a:p>
            <a:r>
              <a:rPr lang="en-US" sz="2400" b="0" dirty="0" smtClean="0">
                <a:latin typeface="Book Antiqua" panose="02040602050305030304" pitchFamily="18" charset="0"/>
              </a:rPr>
              <a:t>45</a:t>
            </a:r>
            <a:endParaRPr lang="en-SG" b="0" dirty="0">
              <a:latin typeface="Book Antiqua" panose="02040602050305030304" pitchFamily="18" charset="0"/>
            </a:endParaRPr>
          </a:p>
        </p:txBody>
      </p:sp>
      <p:sp>
        <p:nvSpPr>
          <p:cNvPr id="17" name="TextBox 16"/>
          <p:cNvSpPr txBox="1"/>
          <p:nvPr/>
        </p:nvSpPr>
        <p:spPr>
          <a:xfrm>
            <a:off x="767990" y="2017499"/>
            <a:ext cx="579120" cy="461665"/>
          </a:xfrm>
          <a:prstGeom prst="rect">
            <a:avLst/>
          </a:prstGeom>
          <a:noFill/>
        </p:spPr>
        <p:txBody>
          <a:bodyPr wrap="square" rtlCol="0">
            <a:spAutoFit/>
          </a:bodyPr>
          <a:lstStyle/>
          <a:p>
            <a:r>
              <a:rPr lang="en-US" sz="2400" b="0" dirty="0" smtClean="0">
                <a:latin typeface="Book Antiqua" panose="02040602050305030304" pitchFamily="18" charset="0"/>
              </a:rPr>
              <a:t>90</a:t>
            </a:r>
            <a:endParaRPr lang="en-SG" b="0" dirty="0">
              <a:latin typeface="Book Antiqua" panose="02040602050305030304" pitchFamily="18" charset="0"/>
            </a:endParaRPr>
          </a:p>
        </p:txBody>
      </p:sp>
      <p:cxnSp>
        <p:nvCxnSpPr>
          <p:cNvPr id="18" name="Straight Connector 17"/>
          <p:cNvCxnSpPr/>
          <p:nvPr/>
        </p:nvCxnSpPr>
        <p:spPr bwMode="auto">
          <a:xfrm>
            <a:off x="1406436" y="4175759"/>
            <a:ext cx="4332513" cy="1780904"/>
          </a:xfrm>
          <a:prstGeom prst="line">
            <a:avLst/>
          </a:prstGeom>
          <a:solidFill>
            <a:schemeClr val="accent1"/>
          </a:solidFill>
          <a:ln w="28575" cap="flat" cmpd="sng" algn="ctr">
            <a:solidFill>
              <a:srgbClr val="C00000"/>
            </a:solidFill>
            <a:prstDash val="solid"/>
            <a:round/>
            <a:headEnd type="none" w="sm" len="sm"/>
            <a:tailEnd type="none" w="sm" len="sm"/>
          </a:ln>
          <a:effectLst/>
        </p:spPr>
      </p:cxnSp>
      <p:sp>
        <p:nvSpPr>
          <p:cNvPr id="21" name="TextBox 20"/>
          <p:cNvSpPr txBox="1"/>
          <p:nvPr/>
        </p:nvSpPr>
        <p:spPr>
          <a:xfrm>
            <a:off x="5449389" y="6056105"/>
            <a:ext cx="579120" cy="461665"/>
          </a:xfrm>
          <a:prstGeom prst="rect">
            <a:avLst/>
          </a:prstGeom>
          <a:noFill/>
        </p:spPr>
        <p:txBody>
          <a:bodyPr wrap="square" rtlCol="0">
            <a:spAutoFit/>
          </a:bodyPr>
          <a:lstStyle/>
          <a:p>
            <a:r>
              <a:rPr lang="en-US" sz="2400" b="0" dirty="0" smtClean="0">
                <a:latin typeface="Book Antiqua" panose="02040602050305030304" pitchFamily="18" charset="0"/>
              </a:rPr>
              <a:t>90</a:t>
            </a:r>
            <a:endParaRPr lang="en-SG" b="0" dirty="0">
              <a:latin typeface="Book Antiqua" panose="02040602050305030304" pitchFamily="18" charset="0"/>
            </a:endParaRPr>
          </a:p>
        </p:txBody>
      </p:sp>
      <p:cxnSp>
        <p:nvCxnSpPr>
          <p:cNvPr id="24" name="Straight Arrow Connector 23"/>
          <p:cNvCxnSpPr/>
          <p:nvPr/>
        </p:nvCxnSpPr>
        <p:spPr bwMode="auto">
          <a:xfrm flipH="1">
            <a:off x="1561823" y="1582165"/>
            <a:ext cx="653143" cy="850832"/>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mc:AlternateContent xmlns:mc="http://schemas.openxmlformats.org/markup-compatibility/2006" xmlns:a14="http://schemas.microsoft.com/office/drawing/2010/main">
        <mc:Choice Requires="a14">
          <p:sp>
            <p:nvSpPr>
              <p:cNvPr id="25" name="TextBox 24"/>
              <p:cNvSpPr txBox="1"/>
              <p:nvPr/>
            </p:nvSpPr>
            <p:spPr>
              <a:xfrm>
                <a:off x="2261772" y="1186502"/>
                <a:ext cx="2780491" cy="984180"/>
              </a:xfrm>
              <a:prstGeom prst="rect">
                <a:avLst/>
              </a:prstGeom>
              <a:noFill/>
              <a:ln>
                <a:solidFill>
                  <a:srgbClr val="002060"/>
                </a:solidFill>
              </a:ln>
            </p:spPr>
            <p:txBody>
              <a:bodyPr wrap="square" rtlCol="0">
                <a:spAutoFit/>
              </a:bodyPr>
              <a:lstStyle/>
              <a:p>
                <a:r>
                  <a:rPr lang="en-US" sz="2400" b="0" dirty="0" smtClean="0">
                    <a:latin typeface="Book Antiqua" panose="02040602050305030304" pitchFamily="18" charset="0"/>
                  </a:rPr>
                  <a:t>SQ’s best response function: </a:t>
                </a:r>
                <a14:m>
                  <m:oMath xmlns:m="http://schemas.openxmlformats.org/officeDocument/2006/math">
                    <m:r>
                      <a:rPr lang="en-US" sz="2400" b="0" i="1" smtClean="0">
                        <a:latin typeface="Cambria Math" panose="02040503050406030204" pitchFamily="18" charset="0"/>
                      </a:rPr>
                      <m:t>𝑋</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90−</m:t>
                        </m:r>
                        <m:r>
                          <a:rPr lang="en-US" sz="2400" b="0" i="1" smtClean="0">
                            <a:latin typeface="Cambria Math" panose="02040503050406030204" pitchFamily="18" charset="0"/>
                          </a:rPr>
                          <m:t>𝑌</m:t>
                        </m:r>
                      </m:num>
                      <m:den>
                        <m:r>
                          <a:rPr lang="en-US" sz="2400" b="0" i="1" smtClean="0">
                            <a:latin typeface="Cambria Math" panose="02040503050406030204" pitchFamily="18" charset="0"/>
                          </a:rPr>
                          <m:t>2</m:t>
                        </m:r>
                      </m:den>
                    </m:f>
                  </m:oMath>
                </a14:m>
                <a:endParaRPr lang="en-SG" sz="2400" b="0" dirty="0">
                  <a:latin typeface="Book Antiqua" panose="02040602050305030304" pitchFamily="18" charset="0"/>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2261772" y="1186502"/>
                <a:ext cx="2780491" cy="984180"/>
              </a:xfrm>
              <a:prstGeom prst="rect">
                <a:avLst/>
              </a:prstGeom>
              <a:blipFill rotWithShape="0">
                <a:blip r:embed="rId2"/>
                <a:stretch>
                  <a:fillRect l="-3057" t="-4294" r="-2620" b="-6135"/>
                </a:stretch>
              </a:blipFill>
              <a:ln>
                <a:solidFill>
                  <a:srgbClr val="002060"/>
                </a:solidFill>
              </a:ln>
            </p:spPr>
            <p:txBody>
              <a:bodyPr/>
              <a:lstStyle/>
              <a:p>
                <a:r>
                  <a:rPr lang="en-SG">
                    <a:noFill/>
                  </a:rPr>
                  <a:t> </a:t>
                </a:r>
              </a:p>
            </p:txBody>
          </p:sp>
        </mc:Fallback>
      </mc:AlternateContent>
      <p:cxnSp>
        <p:nvCxnSpPr>
          <p:cNvPr id="26" name="Straight Arrow Connector 25"/>
          <p:cNvCxnSpPr/>
          <p:nvPr/>
        </p:nvCxnSpPr>
        <p:spPr bwMode="auto">
          <a:xfrm flipH="1">
            <a:off x="5449389" y="4935054"/>
            <a:ext cx="653143" cy="850832"/>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mc:AlternateContent xmlns:mc="http://schemas.openxmlformats.org/markup-compatibility/2006" xmlns:a14="http://schemas.microsoft.com/office/drawing/2010/main">
        <mc:Choice Requires="a14">
          <p:sp>
            <p:nvSpPr>
              <p:cNvPr id="27" name="TextBox 26"/>
              <p:cNvSpPr txBox="1"/>
              <p:nvPr/>
            </p:nvSpPr>
            <p:spPr>
              <a:xfrm>
                <a:off x="6102532" y="4485552"/>
                <a:ext cx="2858588" cy="984180"/>
              </a:xfrm>
              <a:prstGeom prst="rect">
                <a:avLst/>
              </a:prstGeom>
              <a:noFill/>
              <a:ln>
                <a:solidFill>
                  <a:srgbClr val="C00000"/>
                </a:solidFill>
              </a:ln>
            </p:spPr>
            <p:txBody>
              <a:bodyPr wrap="square" rtlCol="0">
                <a:spAutoFit/>
              </a:bodyPr>
              <a:lstStyle/>
              <a:p>
                <a:r>
                  <a:rPr lang="en-US" sz="2400" b="0" dirty="0" smtClean="0">
                    <a:latin typeface="Book Antiqua" panose="02040602050305030304" pitchFamily="18" charset="0"/>
                  </a:rPr>
                  <a:t>MH’s best response function: </a:t>
                </a:r>
                <a14:m>
                  <m:oMath xmlns:m="http://schemas.openxmlformats.org/officeDocument/2006/math">
                    <m:r>
                      <a:rPr lang="en-US" sz="2400" b="0" i="1" smtClean="0">
                        <a:latin typeface="Cambria Math" panose="02040503050406030204" pitchFamily="18" charset="0"/>
                      </a:rPr>
                      <m:t>𝑌</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90−</m:t>
                        </m:r>
                        <m:r>
                          <a:rPr lang="en-US" sz="2400" b="0" i="1" smtClean="0">
                            <a:latin typeface="Cambria Math" panose="02040503050406030204" pitchFamily="18" charset="0"/>
                          </a:rPr>
                          <m:t>𝑋</m:t>
                        </m:r>
                      </m:num>
                      <m:den>
                        <m:r>
                          <a:rPr lang="en-US" sz="2400" b="0" i="1" smtClean="0">
                            <a:latin typeface="Cambria Math" panose="02040503050406030204" pitchFamily="18" charset="0"/>
                          </a:rPr>
                          <m:t>2</m:t>
                        </m:r>
                      </m:den>
                    </m:f>
                  </m:oMath>
                </a14:m>
                <a:endParaRPr lang="en-SG" sz="2400" b="0" dirty="0">
                  <a:latin typeface="Book Antiqua" panose="02040602050305030304" pitchFamily="18" charset="0"/>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6102532" y="4485552"/>
                <a:ext cx="2858588" cy="984180"/>
              </a:xfrm>
              <a:prstGeom prst="rect">
                <a:avLst/>
              </a:prstGeom>
              <a:blipFill rotWithShape="0">
                <a:blip r:embed="rId3"/>
                <a:stretch>
                  <a:fillRect l="-2972" t="-4294" r="-4883" b="-6135"/>
                </a:stretch>
              </a:blipFill>
              <a:ln>
                <a:solidFill>
                  <a:srgbClr val="C00000"/>
                </a:solidFill>
              </a:ln>
            </p:spPr>
            <p:txBody>
              <a:bodyPr/>
              <a:lstStyle/>
              <a:p>
                <a:r>
                  <a:rPr lang="en-SG">
                    <a:noFill/>
                  </a:rPr>
                  <a:t> </a:t>
                </a:r>
              </a:p>
            </p:txBody>
          </p:sp>
        </mc:Fallback>
      </mc:AlternateContent>
      <p:sp>
        <p:nvSpPr>
          <p:cNvPr id="34" name="TextBox 33"/>
          <p:cNvSpPr txBox="1"/>
          <p:nvPr/>
        </p:nvSpPr>
        <p:spPr>
          <a:xfrm>
            <a:off x="771912" y="4542478"/>
            <a:ext cx="579120" cy="461665"/>
          </a:xfrm>
          <a:prstGeom prst="rect">
            <a:avLst/>
          </a:prstGeom>
          <a:noFill/>
        </p:spPr>
        <p:txBody>
          <a:bodyPr wrap="square" rtlCol="0">
            <a:spAutoFit/>
          </a:bodyPr>
          <a:lstStyle/>
          <a:p>
            <a:r>
              <a:rPr lang="en-US" sz="2400" b="0" dirty="0">
                <a:latin typeface="Book Antiqua" panose="02040602050305030304" pitchFamily="18" charset="0"/>
              </a:rPr>
              <a:t>3</a:t>
            </a:r>
            <a:r>
              <a:rPr lang="en-US" sz="2400" b="0" dirty="0" smtClean="0">
                <a:latin typeface="Book Antiqua" panose="02040602050305030304" pitchFamily="18" charset="0"/>
              </a:rPr>
              <a:t>0</a:t>
            </a:r>
            <a:endParaRPr lang="en-SG" b="0" dirty="0">
              <a:latin typeface="Book Antiqua" panose="02040602050305030304" pitchFamily="18" charset="0"/>
            </a:endParaRPr>
          </a:p>
        </p:txBody>
      </p:sp>
      <p:sp>
        <p:nvSpPr>
          <p:cNvPr id="50" name="TextBox 49"/>
          <p:cNvSpPr txBox="1"/>
          <p:nvPr/>
        </p:nvSpPr>
        <p:spPr>
          <a:xfrm>
            <a:off x="2552700" y="6064698"/>
            <a:ext cx="579120" cy="461665"/>
          </a:xfrm>
          <a:prstGeom prst="rect">
            <a:avLst/>
          </a:prstGeom>
          <a:noFill/>
        </p:spPr>
        <p:txBody>
          <a:bodyPr wrap="square" rtlCol="0">
            <a:spAutoFit/>
          </a:bodyPr>
          <a:lstStyle/>
          <a:p>
            <a:r>
              <a:rPr lang="en-US" sz="2400" b="0" dirty="0" smtClean="0">
                <a:latin typeface="Book Antiqua" panose="02040602050305030304" pitchFamily="18" charset="0"/>
              </a:rPr>
              <a:t>30</a:t>
            </a:r>
            <a:endParaRPr lang="en-SG" b="0" dirty="0">
              <a:latin typeface="Book Antiqua" panose="02040602050305030304" pitchFamily="18" charset="0"/>
            </a:endParaRPr>
          </a:p>
        </p:txBody>
      </p:sp>
      <p:sp>
        <p:nvSpPr>
          <p:cNvPr id="3" name="Oval 2"/>
          <p:cNvSpPr/>
          <p:nvPr/>
        </p:nvSpPr>
        <p:spPr bwMode="auto">
          <a:xfrm flipV="1">
            <a:off x="2679090" y="4640198"/>
            <a:ext cx="148045" cy="133113"/>
          </a:xfrm>
          <a:prstGeom prst="ellipse">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1" i="0" u="none" strike="noStrike" cap="none" normalizeH="0" baseline="0">
              <a:ln>
                <a:noFill/>
              </a:ln>
              <a:solidFill>
                <a:schemeClr val="tx1"/>
              </a:solidFill>
              <a:effectLst/>
              <a:latin typeface="Arial" charset="0"/>
            </a:endParaRPr>
          </a:p>
        </p:txBody>
      </p:sp>
      <p:cxnSp>
        <p:nvCxnSpPr>
          <p:cNvPr id="22" name="Straight Connector 21"/>
          <p:cNvCxnSpPr/>
          <p:nvPr/>
        </p:nvCxnSpPr>
        <p:spPr bwMode="auto">
          <a:xfrm flipV="1">
            <a:off x="1428808" y="4726147"/>
            <a:ext cx="1398327" cy="22086"/>
          </a:xfrm>
          <a:prstGeom prst="line">
            <a:avLst/>
          </a:prstGeom>
          <a:solidFill>
            <a:schemeClr val="accent1"/>
          </a:solidFill>
          <a:ln w="28575" cap="flat" cmpd="sng" algn="ctr">
            <a:solidFill>
              <a:schemeClr val="tx1"/>
            </a:solidFill>
            <a:prstDash val="dash"/>
            <a:round/>
            <a:headEnd type="none" w="sm" len="sm"/>
            <a:tailEnd type="none" w="sm" len="sm"/>
          </a:ln>
          <a:effectLst/>
        </p:spPr>
      </p:cxnSp>
      <p:cxnSp>
        <p:nvCxnSpPr>
          <p:cNvPr id="23" name="Straight Connector 22"/>
          <p:cNvCxnSpPr/>
          <p:nvPr/>
        </p:nvCxnSpPr>
        <p:spPr bwMode="auto">
          <a:xfrm>
            <a:off x="2758077" y="4713512"/>
            <a:ext cx="15602" cy="1241302"/>
          </a:xfrm>
          <a:prstGeom prst="line">
            <a:avLst/>
          </a:prstGeom>
          <a:solidFill>
            <a:schemeClr val="accent1"/>
          </a:solidFill>
          <a:ln w="28575" cap="flat" cmpd="sng" algn="ctr">
            <a:solidFill>
              <a:schemeClr val="tx1"/>
            </a:solidFill>
            <a:prstDash val="dash"/>
            <a:round/>
            <a:headEnd type="none" w="sm" len="sm"/>
            <a:tailEnd type="none" w="sm" len="sm"/>
          </a:ln>
          <a:effectLst/>
        </p:spPr>
      </p:cxnSp>
      <p:cxnSp>
        <p:nvCxnSpPr>
          <p:cNvPr id="28" name="Straight Connector 27"/>
          <p:cNvCxnSpPr/>
          <p:nvPr/>
        </p:nvCxnSpPr>
        <p:spPr bwMode="auto">
          <a:xfrm flipV="1">
            <a:off x="1436251" y="5269303"/>
            <a:ext cx="778715" cy="29318"/>
          </a:xfrm>
          <a:prstGeom prst="line">
            <a:avLst/>
          </a:prstGeom>
          <a:solidFill>
            <a:schemeClr val="accent1"/>
          </a:solidFill>
          <a:ln w="28575" cap="flat" cmpd="sng" algn="ctr">
            <a:solidFill>
              <a:schemeClr val="tx1"/>
            </a:solidFill>
            <a:prstDash val="dash"/>
            <a:round/>
            <a:headEnd type="none" w="sm" len="sm"/>
            <a:tailEnd type="none" w="sm" len="sm"/>
          </a:ln>
          <a:effectLst/>
        </p:spPr>
      </p:cxnSp>
      <p:cxnSp>
        <p:nvCxnSpPr>
          <p:cNvPr id="29" name="Straight Connector 28"/>
          <p:cNvCxnSpPr/>
          <p:nvPr/>
        </p:nvCxnSpPr>
        <p:spPr bwMode="auto">
          <a:xfrm flipH="1">
            <a:off x="2135857" y="5256668"/>
            <a:ext cx="10051" cy="698146"/>
          </a:xfrm>
          <a:prstGeom prst="line">
            <a:avLst/>
          </a:prstGeom>
          <a:solidFill>
            <a:schemeClr val="accent1"/>
          </a:solidFill>
          <a:ln w="28575" cap="flat" cmpd="sng" algn="ctr">
            <a:solidFill>
              <a:schemeClr val="tx1"/>
            </a:solidFill>
            <a:prstDash val="dash"/>
            <a:round/>
            <a:headEnd type="none" w="sm" len="sm"/>
            <a:tailEnd type="none" w="sm" len="sm"/>
          </a:ln>
          <a:effectLst/>
        </p:spPr>
      </p:cxnSp>
      <p:sp>
        <p:nvSpPr>
          <p:cNvPr id="30" name="TextBox 29"/>
          <p:cNvSpPr txBox="1"/>
          <p:nvPr/>
        </p:nvSpPr>
        <p:spPr>
          <a:xfrm>
            <a:off x="618309" y="5053129"/>
            <a:ext cx="728801" cy="461665"/>
          </a:xfrm>
          <a:prstGeom prst="rect">
            <a:avLst/>
          </a:prstGeom>
          <a:noFill/>
        </p:spPr>
        <p:txBody>
          <a:bodyPr wrap="square" rtlCol="0">
            <a:spAutoFit/>
          </a:bodyPr>
          <a:lstStyle/>
          <a:p>
            <a:r>
              <a:rPr lang="en-US" sz="2400" b="0" dirty="0" smtClean="0">
                <a:latin typeface="Book Antiqua" panose="02040602050305030304" pitchFamily="18" charset="0"/>
              </a:rPr>
              <a:t>22.5</a:t>
            </a:r>
            <a:endParaRPr lang="en-SG" b="0" dirty="0">
              <a:latin typeface="Book Antiqua" panose="02040602050305030304" pitchFamily="18" charset="0"/>
            </a:endParaRPr>
          </a:p>
        </p:txBody>
      </p:sp>
      <p:sp>
        <p:nvSpPr>
          <p:cNvPr id="31" name="TextBox 30"/>
          <p:cNvSpPr txBox="1"/>
          <p:nvPr/>
        </p:nvSpPr>
        <p:spPr>
          <a:xfrm>
            <a:off x="1780900" y="6024109"/>
            <a:ext cx="728801" cy="461665"/>
          </a:xfrm>
          <a:prstGeom prst="rect">
            <a:avLst/>
          </a:prstGeom>
          <a:noFill/>
        </p:spPr>
        <p:txBody>
          <a:bodyPr wrap="square" rtlCol="0">
            <a:spAutoFit/>
          </a:bodyPr>
          <a:lstStyle/>
          <a:p>
            <a:r>
              <a:rPr lang="en-US" sz="2400" b="0" dirty="0" smtClean="0">
                <a:latin typeface="Book Antiqua" panose="02040602050305030304" pitchFamily="18" charset="0"/>
              </a:rPr>
              <a:t>22.5</a:t>
            </a:r>
            <a:endParaRPr lang="en-SG" b="0" dirty="0">
              <a:latin typeface="Book Antiqua" panose="02040602050305030304" pitchFamily="18" charset="0"/>
            </a:endParaRPr>
          </a:p>
        </p:txBody>
      </p:sp>
      <p:sp>
        <p:nvSpPr>
          <p:cNvPr id="32" name="Oval 31"/>
          <p:cNvSpPr/>
          <p:nvPr/>
        </p:nvSpPr>
        <p:spPr bwMode="auto">
          <a:xfrm flipV="1">
            <a:off x="2091870" y="5217404"/>
            <a:ext cx="148045" cy="133113"/>
          </a:xfrm>
          <a:prstGeom prst="ellipse">
            <a:avLst/>
          </a:prstGeom>
          <a:solidFill>
            <a:srgbClr val="FFFF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1" i="0" u="none" strike="noStrike" cap="none" normalizeH="0" baseline="0">
              <a:ln>
                <a:noFill/>
              </a:ln>
              <a:solidFill>
                <a:schemeClr val="tx1"/>
              </a:solidFill>
              <a:effectLst/>
              <a:latin typeface="Arial" charset="0"/>
            </a:endParaRPr>
          </a:p>
        </p:txBody>
      </p:sp>
      <p:cxnSp>
        <p:nvCxnSpPr>
          <p:cNvPr id="14" name="Straight Arrow Connector 13"/>
          <p:cNvCxnSpPr/>
          <p:nvPr/>
        </p:nvCxnSpPr>
        <p:spPr bwMode="auto">
          <a:xfrm flipH="1">
            <a:off x="2261773" y="3760374"/>
            <a:ext cx="2305873" cy="145703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sp>
        <p:nvSpPr>
          <p:cNvPr id="20" name="TextBox 19"/>
          <p:cNvSpPr txBox="1"/>
          <p:nvPr/>
        </p:nvSpPr>
        <p:spPr>
          <a:xfrm>
            <a:off x="4676503" y="3151797"/>
            <a:ext cx="1698171" cy="830997"/>
          </a:xfrm>
          <a:prstGeom prst="rect">
            <a:avLst/>
          </a:prstGeom>
          <a:noFill/>
          <a:ln>
            <a:solidFill>
              <a:schemeClr val="tx1"/>
            </a:solidFill>
          </a:ln>
        </p:spPr>
        <p:txBody>
          <a:bodyPr wrap="square" rtlCol="0">
            <a:spAutoFit/>
          </a:bodyPr>
          <a:lstStyle/>
          <a:p>
            <a:pPr algn="ctr"/>
            <a:r>
              <a:rPr lang="en-US" sz="2400" b="0" dirty="0" smtClean="0">
                <a:latin typeface="Book Antiqua" panose="02040602050305030304" pitchFamily="18" charset="0"/>
              </a:rPr>
              <a:t>Collusive outcome</a:t>
            </a:r>
            <a:endParaRPr lang="en-SG" sz="2400" b="0" dirty="0">
              <a:latin typeface="Book Antiqua" panose="02040602050305030304" pitchFamily="18" charset="0"/>
            </a:endParaRPr>
          </a:p>
        </p:txBody>
      </p:sp>
      <p:sp>
        <p:nvSpPr>
          <p:cNvPr id="4" name="TextBox 3"/>
          <p:cNvSpPr txBox="1"/>
          <p:nvPr/>
        </p:nvSpPr>
        <p:spPr>
          <a:xfrm>
            <a:off x="6444342" y="972849"/>
            <a:ext cx="2386149" cy="1938992"/>
          </a:xfrm>
          <a:prstGeom prst="rect">
            <a:avLst/>
          </a:prstGeom>
          <a:solidFill>
            <a:srgbClr val="FFFFCC"/>
          </a:solidFill>
          <a:ln>
            <a:solidFill>
              <a:schemeClr val="tx1"/>
            </a:solidFill>
          </a:ln>
        </p:spPr>
        <p:txBody>
          <a:bodyPr wrap="square" rtlCol="0">
            <a:spAutoFit/>
          </a:bodyPr>
          <a:lstStyle/>
          <a:p>
            <a:pPr algn="ctr"/>
            <a:r>
              <a:rPr lang="en-US" sz="2400" b="0" dirty="0" smtClean="0">
                <a:latin typeface="Book Antiqua" panose="02040602050305030304" pitchFamily="18" charset="0"/>
              </a:rPr>
              <a:t>The yellow point is on neither firm’s best response function!</a:t>
            </a:r>
            <a:endParaRPr lang="en-SG" sz="2400" b="0" dirty="0">
              <a:latin typeface="Book Antiqua" panose="02040602050305030304" pitchFamily="18" charset="0"/>
            </a:endParaRPr>
          </a:p>
        </p:txBody>
      </p:sp>
      <p:sp>
        <p:nvSpPr>
          <p:cNvPr id="5" name="Slide Number Placeholder 4"/>
          <p:cNvSpPr>
            <a:spLocks noGrp="1"/>
          </p:cNvSpPr>
          <p:nvPr>
            <p:ph type="sldNum" sz="quarter" idx="12"/>
          </p:nvPr>
        </p:nvSpPr>
        <p:spPr/>
        <p:txBody>
          <a:bodyPr/>
          <a:lstStyle/>
          <a:p>
            <a:fld id="{6C7F7493-75C9-45F8-B2CF-5DC88B23674E}" type="slidenum">
              <a:rPr lang="en-SG" smtClean="0"/>
              <a:t>12</a:t>
            </a:fld>
            <a:endParaRPr lang="en-SG"/>
          </a:p>
        </p:txBody>
      </p:sp>
    </p:spTree>
    <p:extLst>
      <p:ext uri="{BB962C8B-B14F-4D97-AF65-F5344CB8AC3E}">
        <p14:creationId xmlns:p14="http://schemas.microsoft.com/office/powerpoint/2010/main" val="214152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Book Antiqua" panose="02040602050305030304" pitchFamily="18" charset="0"/>
              </a:rPr>
              <a:t>Collusion</a:t>
            </a:r>
            <a:endParaRPr lang="en-SG" dirty="0">
              <a:latin typeface="Book Antiqua" panose="02040602050305030304" pitchFamily="18" charset="0"/>
            </a:endParaRPr>
          </a:p>
        </p:txBody>
      </p:sp>
      <p:sp>
        <p:nvSpPr>
          <p:cNvPr id="3" name="Content Placeholder 2"/>
          <p:cNvSpPr>
            <a:spLocks noGrp="1"/>
          </p:cNvSpPr>
          <p:nvPr>
            <p:ph idx="1"/>
          </p:nvPr>
        </p:nvSpPr>
        <p:spPr/>
        <p:txBody>
          <a:bodyPr/>
          <a:lstStyle/>
          <a:p>
            <a:pPr>
              <a:buFont typeface="Arial" panose="020B0604020202020204" pitchFamily="34" charset="0"/>
              <a:buChar char="•"/>
            </a:pPr>
            <a:r>
              <a:rPr lang="en-US" b="0" dirty="0" smtClean="0">
                <a:latin typeface="Book Antiqua" panose="02040602050305030304" pitchFamily="18" charset="0"/>
              </a:rPr>
              <a:t>Is the collusive outcome stable?</a:t>
            </a:r>
          </a:p>
          <a:p>
            <a:pPr>
              <a:buFont typeface="Arial" panose="020B0604020202020204" pitchFamily="34" charset="0"/>
              <a:buChar char="•"/>
            </a:pPr>
            <a:r>
              <a:rPr lang="en-US" b="0" dirty="0" smtClean="0">
                <a:latin typeface="Book Antiqua" panose="02040602050305030304" pitchFamily="18" charset="0"/>
              </a:rPr>
              <a:t>Given that SQ produces 22.5, is it profit maximizing for MH to produce 22.5 as well?</a:t>
            </a:r>
          </a:p>
          <a:p>
            <a:pPr>
              <a:buFont typeface="Arial" panose="020B0604020202020204" pitchFamily="34" charset="0"/>
              <a:buChar char="•"/>
            </a:pPr>
            <a:r>
              <a:rPr lang="en-US" b="0" dirty="0" smtClean="0">
                <a:latin typeface="Book Antiqua" panose="02040602050305030304" pitchFamily="18" charset="0"/>
              </a:rPr>
              <a:t>Likewise, given MH produces 22.5, is SQ’s best response to produce 22.5?</a:t>
            </a:r>
          </a:p>
          <a:p>
            <a:pPr>
              <a:buFont typeface="Arial" panose="020B0604020202020204" pitchFamily="34" charset="0"/>
              <a:buChar char="•"/>
            </a:pPr>
            <a:r>
              <a:rPr lang="en-US" b="0" dirty="0" smtClean="0">
                <a:latin typeface="Book Antiqua" panose="02040602050305030304" pitchFamily="18" charset="0"/>
              </a:rPr>
              <a:t>The answer is NO</a:t>
            </a:r>
            <a:endParaRPr lang="en-SG" b="0" dirty="0">
              <a:latin typeface="Book Antiqua" panose="02040602050305030304" pitchFamily="18" charset="0"/>
            </a:endParaRPr>
          </a:p>
        </p:txBody>
      </p:sp>
      <p:sp>
        <p:nvSpPr>
          <p:cNvPr id="4" name="Slide Number Placeholder 3"/>
          <p:cNvSpPr>
            <a:spLocks noGrp="1"/>
          </p:cNvSpPr>
          <p:nvPr>
            <p:ph type="sldNum" sz="quarter" idx="12"/>
          </p:nvPr>
        </p:nvSpPr>
        <p:spPr/>
        <p:txBody>
          <a:bodyPr/>
          <a:lstStyle/>
          <a:p>
            <a:fld id="{6C7F7493-75C9-45F8-B2CF-5DC88B23674E}" type="slidenum">
              <a:rPr lang="en-SG" smtClean="0"/>
              <a:t>13</a:t>
            </a:fld>
            <a:endParaRPr lang="en-SG"/>
          </a:p>
        </p:txBody>
      </p:sp>
    </p:spTree>
    <p:extLst>
      <p:ext uri="{BB962C8B-B14F-4D97-AF65-F5344CB8AC3E}">
        <p14:creationId xmlns:p14="http://schemas.microsoft.com/office/powerpoint/2010/main" val="1893723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Book Antiqua" panose="02040602050305030304" pitchFamily="18" charset="0"/>
              </a:rPr>
              <a:t>Collusion</a:t>
            </a:r>
            <a:endParaRPr lang="en-SG" dirty="0">
              <a:latin typeface="Book Antiqua" panose="0204060205030503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buFont typeface="Arial" panose="020B0604020202020204" pitchFamily="34" charset="0"/>
                  <a:buChar char="•"/>
                </a:pPr>
                <a:r>
                  <a:rPr lang="en-US" b="0" dirty="0" smtClean="0">
                    <a:latin typeface="Book Antiqua" panose="02040602050305030304" pitchFamily="18" charset="0"/>
                  </a:rPr>
                  <a:t>Remember that SQ’s best response function is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90−</m:t>
                        </m:r>
                        <m:r>
                          <a:rPr lang="en-US" b="0" i="1" smtClean="0">
                            <a:latin typeface="Cambria Math" panose="02040503050406030204" pitchFamily="18" charset="0"/>
                          </a:rPr>
                          <m:t>𝑌</m:t>
                        </m:r>
                      </m:num>
                      <m:den>
                        <m:r>
                          <a:rPr lang="en-US" b="0" i="1" smtClean="0">
                            <a:latin typeface="Cambria Math" panose="02040503050406030204" pitchFamily="18" charset="0"/>
                          </a:rPr>
                          <m:t>2</m:t>
                        </m:r>
                      </m:den>
                    </m:f>
                  </m:oMath>
                </a14:m>
                <a:endParaRPr lang="en-SG" b="0" dirty="0" smtClean="0">
                  <a:latin typeface="Book Antiqua" panose="02040602050305030304" pitchFamily="18" charset="0"/>
                </a:endParaRPr>
              </a:p>
              <a:p>
                <a:pPr>
                  <a:buFont typeface="Arial" panose="020B0604020202020204" pitchFamily="34" charset="0"/>
                  <a:buChar char="•"/>
                </a:pPr>
                <a:r>
                  <a:rPr lang="en-US" b="0" dirty="0" smtClean="0">
                    <a:latin typeface="Book Antiqua" panose="02040602050305030304" pitchFamily="18" charset="0"/>
                  </a:rPr>
                  <a:t>If MH produces 22.5, SQ’s best response is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90−22.5</m:t>
                        </m:r>
                      </m:num>
                      <m:den>
                        <m:r>
                          <a:rPr lang="en-US" b="0" i="1" smtClean="0">
                            <a:latin typeface="Cambria Math" panose="02040503050406030204" pitchFamily="18" charset="0"/>
                          </a:rPr>
                          <m:t>2</m:t>
                        </m:r>
                      </m:den>
                    </m:f>
                    <m:r>
                      <a:rPr lang="en-US" b="0" i="1" smtClean="0">
                        <a:latin typeface="Cambria Math" panose="02040503050406030204" pitchFamily="18" charset="0"/>
                      </a:rPr>
                      <m:t>=33.75,</m:t>
                    </m:r>
                  </m:oMath>
                </a14:m>
                <a:endParaRPr lang="en-US" b="0" dirty="0" smtClean="0">
                  <a:latin typeface="Book Antiqua" panose="0204060205030503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98" t="-1906" r="-3059"/>
                </a:stretch>
              </a:blipFill>
            </p:spPr>
            <p:txBody>
              <a:bodyPr/>
              <a:lstStyle/>
              <a:p>
                <a:r>
                  <a:rPr lang="en-SG">
                    <a:noFill/>
                  </a:rPr>
                  <a:t> </a:t>
                </a:r>
              </a:p>
            </p:txBody>
          </p:sp>
        </mc:Fallback>
      </mc:AlternateContent>
      <p:sp>
        <p:nvSpPr>
          <p:cNvPr id="4" name="Slide Number Placeholder 3"/>
          <p:cNvSpPr>
            <a:spLocks noGrp="1"/>
          </p:cNvSpPr>
          <p:nvPr>
            <p:ph type="sldNum" sz="quarter" idx="12"/>
          </p:nvPr>
        </p:nvSpPr>
        <p:spPr/>
        <p:txBody>
          <a:bodyPr/>
          <a:lstStyle/>
          <a:p>
            <a:fld id="{6C7F7493-75C9-45F8-B2CF-5DC88B23674E}" type="slidenum">
              <a:rPr lang="en-SG" smtClean="0"/>
              <a:t>14</a:t>
            </a:fld>
            <a:endParaRPr lang="en-SG"/>
          </a:p>
        </p:txBody>
      </p:sp>
    </p:spTree>
    <p:extLst>
      <p:ext uri="{BB962C8B-B14F-4D97-AF65-F5344CB8AC3E}">
        <p14:creationId xmlns:p14="http://schemas.microsoft.com/office/powerpoint/2010/main" val="24309953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Book Antiqua" panose="02040602050305030304" pitchFamily="18" charset="0"/>
              </a:rPr>
              <a:t>Collusion</a:t>
            </a:r>
            <a:endParaRPr lang="en-SG" dirty="0">
              <a:latin typeface="Book Antiqua" panose="0204060205030503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buFont typeface="Arial" panose="020B0604020202020204" pitchFamily="34" charset="0"/>
                  <a:buChar char="•"/>
                </a:pPr>
                <a:r>
                  <a:rPr lang="en-US" b="0" dirty="0" smtClean="0">
                    <a:latin typeface="Book Antiqua" panose="02040602050305030304" pitchFamily="18" charset="0"/>
                  </a:rPr>
                  <a:t>If SQ produces 33.75, then </a:t>
                </a:r>
                <a:endParaRPr lang="en-US" b="0" i="1"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a:latin typeface="Cambria Math" panose="02040503050406030204" pitchFamily="18" charset="0"/>
                        </a:rPr>
                        <m:t>𝑃</m:t>
                      </m:r>
                      <m:r>
                        <a:rPr lang="en-US" b="0" i="1">
                          <a:latin typeface="Cambria Math" panose="02040503050406030204" pitchFamily="18" charset="0"/>
                        </a:rPr>
                        <m:t>=100−33.75−22.5=43.75</m:t>
                      </m:r>
                    </m:oMath>
                  </m:oMathPara>
                </a14:m>
                <a:endParaRPr lang="en-US" b="0" dirty="0" smtClean="0">
                  <a:latin typeface="Book Antiqua" panose="02040602050305030304" pitchFamily="18" charset="0"/>
                </a:endParaRPr>
              </a:p>
              <a:p>
                <a:pPr>
                  <a:buFont typeface="Arial" panose="020B0604020202020204" pitchFamily="34" charset="0"/>
                  <a:buChar char="•"/>
                </a:pPr>
                <a:r>
                  <a:rPr lang="en-US" b="0" dirty="0" smtClean="0">
                    <a:latin typeface="Book Antiqua" panose="02040602050305030304" pitchFamily="18" charset="0"/>
                  </a:rPr>
                  <a:t>SQ’s profit will be</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𝑆𝑄</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43.75−10</m:t>
                          </m:r>
                        </m:e>
                      </m:d>
                      <m:r>
                        <a:rPr lang="en-US" b="0" i="1" smtClean="0">
                          <a:latin typeface="Cambria Math" panose="02040503050406030204" pitchFamily="18" charset="0"/>
                          <a:ea typeface="Cambria Math" panose="02040503050406030204" pitchFamily="18" charset="0"/>
                        </a:rPr>
                        <m:t>×33.75=1139.06</m:t>
                      </m:r>
                    </m:oMath>
                  </m:oMathPara>
                </a14:m>
                <a:endParaRPr lang="en-US" b="0" dirty="0" smtClean="0">
                  <a:latin typeface="Book Antiqua" panose="02040602050305030304" pitchFamily="18" charset="0"/>
                  <a:ea typeface="Cambria Math" panose="02040503050406030204" pitchFamily="18" charset="0"/>
                </a:endParaRPr>
              </a:p>
              <a:p>
                <a:pPr>
                  <a:buFont typeface="Arial" panose="020B0604020202020204" pitchFamily="34" charset="0"/>
                  <a:buChar char="•"/>
                </a:pPr>
                <a14:m>
                  <m:oMath xmlns:m="http://schemas.openxmlformats.org/officeDocument/2006/math">
                    <m:r>
                      <a:rPr lang="en-US" b="0" i="1" smtClean="0">
                        <a:latin typeface="Cambria Math" panose="02040503050406030204" pitchFamily="18" charset="0"/>
                      </a:rPr>
                      <m:t>1139.06&gt;1012.5</m:t>
                    </m:r>
                  </m:oMath>
                </a14:m>
                <a:endParaRPr lang="en-US" b="0" dirty="0" smtClean="0">
                  <a:latin typeface="Book Antiqua" panose="02040602050305030304" pitchFamily="18" charset="0"/>
                </a:endParaRPr>
              </a:p>
              <a:p>
                <a:pPr>
                  <a:buFont typeface="Arial" panose="020B0604020202020204" pitchFamily="34" charset="0"/>
                  <a:buChar char="•"/>
                </a:pPr>
                <a:r>
                  <a:rPr lang="en-US" b="0" dirty="0" smtClean="0">
                    <a:latin typeface="Book Antiqua" panose="02040602050305030304" pitchFamily="18" charset="0"/>
                  </a:rPr>
                  <a:t>SQ is better off cheating on its deal with MH!</a:t>
                </a:r>
              </a:p>
              <a:p>
                <a:pPr>
                  <a:buFont typeface="Arial" panose="020B0604020202020204" pitchFamily="34" charset="0"/>
                  <a:buChar char="•"/>
                </a:pPr>
                <a:r>
                  <a:rPr lang="en-US" b="0" dirty="0" smtClean="0">
                    <a:latin typeface="Book Antiqua" panose="02040602050305030304" pitchFamily="18" charset="0"/>
                  </a:rPr>
                  <a:t>Therefore, this outcome is not stable.</a:t>
                </a:r>
                <a:endParaRPr lang="en-SG" b="0" dirty="0">
                  <a:latin typeface="Book Antiqua" panose="02040602050305030304" pitchFamily="18" charset="0"/>
                </a:endParaRPr>
              </a:p>
              <a:p>
                <a:endParaRPr lang="en-SG"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98" t="-1906" r="-2431" b="-10997"/>
                </a:stretch>
              </a:blipFill>
            </p:spPr>
            <p:txBody>
              <a:bodyPr/>
              <a:lstStyle/>
              <a:p>
                <a:r>
                  <a:rPr lang="en-SG">
                    <a:noFill/>
                  </a:rPr>
                  <a:t> </a:t>
                </a:r>
              </a:p>
            </p:txBody>
          </p:sp>
        </mc:Fallback>
      </mc:AlternateContent>
      <p:sp>
        <p:nvSpPr>
          <p:cNvPr id="4" name="Slide Number Placeholder 3"/>
          <p:cNvSpPr>
            <a:spLocks noGrp="1"/>
          </p:cNvSpPr>
          <p:nvPr>
            <p:ph type="sldNum" sz="quarter" idx="12"/>
          </p:nvPr>
        </p:nvSpPr>
        <p:spPr/>
        <p:txBody>
          <a:bodyPr/>
          <a:lstStyle/>
          <a:p>
            <a:fld id="{6C7F7493-75C9-45F8-B2CF-5DC88B23674E}" type="slidenum">
              <a:rPr lang="en-SG" smtClean="0"/>
              <a:t>15</a:t>
            </a:fld>
            <a:endParaRPr lang="en-SG"/>
          </a:p>
        </p:txBody>
      </p:sp>
    </p:spTree>
    <p:extLst>
      <p:ext uri="{BB962C8B-B14F-4D97-AF65-F5344CB8AC3E}">
        <p14:creationId xmlns:p14="http://schemas.microsoft.com/office/powerpoint/2010/main" val="30091492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Book Antiqua" panose="02040602050305030304" pitchFamily="18" charset="0"/>
              </a:rPr>
              <a:t>Collusion</a:t>
            </a:r>
            <a:endParaRPr lang="en-SG" dirty="0">
              <a:latin typeface="Book Antiqua" panose="02040602050305030304" pitchFamily="18" charset="0"/>
            </a:endParaRPr>
          </a:p>
        </p:txBody>
      </p:sp>
      <p:cxnSp>
        <p:nvCxnSpPr>
          <p:cNvPr id="6" name="Straight Arrow Connector 5"/>
          <p:cNvCxnSpPr/>
          <p:nvPr/>
        </p:nvCxnSpPr>
        <p:spPr bwMode="auto">
          <a:xfrm flipV="1">
            <a:off x="1404258" y="1854926"/>
            <a:ext cx="0" cy="4101737"/>
          </a:xfrm>
          <a:prstGeom prst="straightConnector1">
            <a:avLst/>
          </a:prstGeom>
          <a:solidFill>
            <a:schemeClr val="accent1"/>
          </a:solidFill>
          <a:ln w="38100" cap="flat" cmpd="sng" algn="ctr">
            <a:solidFill>
              <a:schemeClr val="tx1"/>
            </a:solidFill>
            <a:prstDash val="solid"/>
            <a:round/>
            <a:headEnd type="none" w="sm" len="sm"/>
            <a:tailEnd type="triangle"/>
          </a:ln>
          <a:effectLst/>
        </p:spPr>
      </p:cxnSp>
      <p:cxnSp>
        <p:nvCxnSpPr>
          <p:cNvPr id="7" name="Straight Arrow Connector 6"/>
          <p:cNvCxnSpPr/>
          <p:nvPr/>
        </p:nvCxnSpPr>
        <p:spPr bwMode="auto">
          <a:xfrm>
            <a:off x="1404258" y="5956663"/>
            <a:ext cx="5580017" cy="0"/>
          </a:xfrm>
          <a:prstGeom prst="straightConnector1">
            <a:avLst/>
          </a:prstGeom>
          <a:solidFill>
            <a:schemeClr val="accent1"/>
          </a:solidFill>
          <a:ln w="38100" cap="flat" cmpd="sng" algn="ctr">
            <a:solidFill>
              <a:schemeClr val="tx1"/>
            </a:solidFill>
            <a:prstDash val="solid"/>
            <a:round/>
            <a:headEnd type="none" w="sm" len="sm"/>
            <a:tailEnd type="triangle"/>
          </a:ln>
          <a:effectLst/>
        </p:spPr>
      </p:cxnSp>
      <p:sp>
        <p:nvSpPr>
          <p:cNvPr id="10" name="TextBox 9"/>
          <p:cNvSpPr txBox="1"/>
          <p:nvPr/>
        </p:nvSpPr>
        <p:spPr>
          <a:xfrm>
            <a:off x="6984275" y="5695053"/>
            <a:ext cx="444138" cy="461665"/>
          </a:xfrm>
          <a:prstGeom prst="rect">
            <a:avLst/>
          </a:prstGeom>
          <a:noFill/>
        </p:spPr>
        <p:txBody>
          <a:bodyPr wrap="square" rtlCol="0">
            <a:spAutoFit/>
          </a:bodyPr>
          <a:lstStyle/>
          <a:p>
            <a:r>
              <a:rPr lang="en-US" sz="2400" b="0" dirty="0" smtClean="0">
                <a:latin typeface="Book Antiqua" panose="02040602050305030304" pitchFamily="18" charset="0"/>
              </a:rPr>
              <a:t>X</a:t>
            </a:r>
            <a:endParaRPr lang="en-SG" b="0" dirty="0">
              <a:latin typeface="Book Antiqua" panose="02040602050305030304" pitchFamily="18" charset="0"/>
            </a:endParaRPr>
          </a:p>
        </p:txBody>
      </p:sp>
      <p:sp>
        <p:nvSpPr>
          <p:cNvPr id="11" name="TextBox 10"/>
          <p:cNvSpPr txBox="1"/>
          <p:nvPr/>
        </p:nvSpPr>
        <p:spPr>
          <a:xfrm>
            <a:off x="1182189" y="1420531"/>
            <a:ext cx="444138" cy="461665"/>
          </a:xfrm>
          <a:prstGeom prst="rect">
            <a:avLst/>
          </a:prstGeom>
          <a:noFill/>
        </p:spPr>
        <p:txBody>
          <a:bodyPr wrap="square" rtlCol="0">
            <a:spAutoFit/>
          </a:bodyPr>
          <a:lstStyle/>
          <a:p>
            <a:r>
              <a:rPr lang="en-US" sz="2400" b="0" dirty="0">
                <a:latin typeface="Book Antiqua" panose="02040602050305030304" pitchFamily="18" charset="0"/>
              </a:rPr>
              <a:t>Y</a:t>
            </a:r>
            <a:endParaRPr lang="en-SG" b="0" dirty="0">
              <a:latin typeface="Book Antiqua" panose="02040602050305030304" pitchFamily="18" charset="0"/>
            </a:endParaRPr>
          </a:p>
        </p:txBody>
      </p:sp>
      <p:cxnSp>
        <p:nvCxnSpPr>
          <p:cNvPr id="13" name="Straight Connector 12"/>
          <p:cNvCxnSpPr/>
          <p:nvPr/>
        </p:nvCxnSpPr>
        <p:spPr bwMode="auto">
          <a:xfrm>
            <a:off x="1402081" y="2221064"/>
            <a:ext cx="2037805" cy="3735599"/>
          </a:xfrm>
          <a:prstGeom prst="line">
            <a:avLst/>
          </a:prstGeom>
          <a:solidFill>
            <a:schemeClr val="accent1"/>
          </a:solidFill>
          <a:ln w="28575" cap="flat" cmpd="sng" algn="ctr">
            <a:solidFill>
              <a:srgbClr val="002060"/>
            </a:solidFill>
            <a:prstDash val="solid"/>
            <a:round/>
            <a:headEnd type="none" w="sm" len="sm"/>
            <a:tailEnd type="none" w="sm" len="sm"/>
          </a:ln>
          <a:effectLst/>
        </p:spPr>
      </p:cxnSp>
      <p:sp>
        <p:nvSpPr>
          <p:cNvPr id="15" name="TextBox 14"/>
          <p:cNvSpPr txBox="1"/>
          <p:nvPr/>
        </p:nvSpPr>
        <p:spPr>
          <a:xfrm>
            <a:off x="3217817" y="6056106"/>
            <a:ext cx="579120" cy="461665"/>
          </a:xfrm>
          <a:prstGeom prst="rect">
            <a:avLst/>
          </a:prstGeom>
          <a:noFill/>
        </p:spPr>
        <p:txBody>
          <a:bodyPr wrap="square" rtlCol="0">
            <a:spAutoFit/>
          </a:bodyPr>
          <a:lstStyle/>
          <a:p>
            <a:r>
              <a:rPr lang="en-US" sz="2400" b="0" dirty="0" smtClean="0">
                <a:latin typeface="Book Antiqua" panose="02040602050305030304" pitchFamily="18" charset="0"/>
              </a:rPr>
              <a:t>45</a:t>
            </a:r>
            <a:endParaRPr lang="en-SG" b="0" dirty="0">
              <a:latin typeface="Book Antiqua" panose="02040602050305030304" pitchFamily="18" charset="0"/>
            </a:endParaRPr>
          </a:p>
        </p:txBody>
      </p:sp>
      <p:sp>
        <p:nvSpPr>
          <p:cNvPr id="16" name="TextBox 15"/>
          <p:cNvSpPr txBox="1"/>
          <p:nvPr/>
        </p:nvSpPr>
        <p:spPr>
          <a:xfrm>
            <a:off x="767990" y="3944926"/>
            <a:ext cx="579120" cy="461665"/>
          </a:xfrm>
          <a:prstGeom prst="rect">
            <a:avLst/>
          </a:prstGeom>
          <a:noFill/>
        </p:spPr>
        <p:txBody>
          <a:bodyPr wrap="square" rtlCol="0">
            <a:spAutoFit/>
          </a:bodyPr>
          <a:lstStyle/>
          <a:p>
            <a:r>
              <a:rPr lang="en-US" sz="2400" b="0" dirty="0" smtClean="0">
                <a:latin typeface="Book Antiqua" panose="02040602050305030304" pitchFamily="18" charset="0"/>
              </a:rPr>
              <a:t>45</a:t>
            </a:r>
            <a:endParaRPr lang="en-SG" b="0" dirty="0">
              <a:latin typeface="Book Antiqua" panose="02040602050305030304" pitchFamily="18" charset="0"/>
            </a:endParaRPr>
          </a:p>
        </p:txBody>
      </p:sp>
      <p:sp>
        <p:nvSpPr>
          <p:cNvPr id="17" name="TextBox 16"/>
          <p:cNvSpPr txBox="1"/>
          <p:nvPr/>
        </p:nvSpPr>
        <p:spPr>
          <a:xfrm>
            <a:off x="767990" y="2017499"/>
            <a:ext cx="579120" cy="461665"/>
          </a:xfrm>
          <a:prstGeom prst="rect">
            <a:avLst/>
          </a:prstGeom>
          <a:noFill/>
        </p:spPr>
        <p:txBody>
          <a:bodyPr wrap="square" rtlCol="0">
            <a:spAutoFit/>
          </a:bodyPr>
          <a:lstStyle/>
          <a:p>
            <a:r>
              <a:rPr lang="en-US" sz="2400" b="0" dirty="0" smtClean="0">
                <a:latin typeface="Book Antiqua" panose="02040602050305030304" pitchFamily="18" charset="0"/>
              </a:rPr>
              <a:t>90</a:t>
            </a:r>
            <a:endParaRPr lang="en-SG" b="0" dirty="0">
              <a:latin typeface="Book Antiqua" panose="02040602050305030304" pitchFamily="18" charset="0"/>
            </a:endParaRPr>
          </a:p>
        </p:txBody>
      </p:sp>
      <p:cxnSp>
        <p:nvCxnSpPr>
          <p:cNvPr id="18" name="Straight Connector 17"/>
          <p:cNvCxnSpPr/>
          <p:nvPr/>
        </p:nvCxnSpPr>
        <p:spPr bwMode="auto">
          <a:xfrm>
            <a:off x="1406436" y="4175759"/>
            <a:ext cx="4332513" cy="1780904"/>
          </a:xfrm>
          <a:prstGeom prst="line">
            <a:avLst/>
          </a:prstGeom>
          <a:solidFill>
            <a:schemeClr val="accent1"/>
          </a:solidFill>
          <a:ln w="28575" cap="flat" cmpd="sng" algn="ctr">
            <a:solidFill>
              <a:srgbClr val="C00000"/>
            </a:solidFill>
            <a:prstDash val="solid"/>
            <a:round/>
            <a:headEnd type="none" w="sm" len="sm"/>
            <a:tailEnd type="none" w="sm" len="sm"/>
          </a:ln>
          <a:effectLst/>
        </p:spPr>
      </p:cxnSp>
      <p:sp>
        <p:nvSpPr>
          <p:cNvPr id="21" name="TextBox 20"/>
          <p:cNvSpPr txBox="1"/>
          <p:nvPr/>
        </p:nvSpPr>
        <p:spPr>
          <a:xfrm>
            <a:off x="5449389" y="6056105"/>
            <a:ext cx="579120" cy="461665"/>
          </a:xfrm>
          <a:prstGeom prst="rect">
            <a:avLst/>
          </a:prstGeom>
          <a:noFill/>
        </p:spPr>
        <p:txBody>
          <a:bodyPr wrap="square" rtlCol="0">
            <a:spAutoFit/>
          </a:bodyPr>
          <a:lstStyle/>
          <a:p>
            <a:r>
              <a:rPr lang="en-US" sz="2400" b="0" dirty="0" smtClean="0">
                <a:latin typeface="Book Antiqua" panose="02040602050305030304" pitchFamily="18" charset="0"/>
              </a:rPr>
              <a:t>90</a:t>
            </a:r>
            <a:endParaRPr lang="en-SG" b="0" dirty="0">
              <a:latin typeface="Book Antiqua" panose="02040602050305030304" pitchFamily="18" charset="0"/>
            </a:endParaRPr>
          </a:p>
        </p:txBody>
      </p:sp>
      <p:cxnSp>
        <p:nvCxnSpPr>
          <p:cNvPr id="24" name="Straight Arrow Connector 23"/>
          <p:cNvCxnSpPr/>
          <p:nvPr/>
        </p:nvCxnSpPr>
        <p:spPr bwMode="auto">
          <a:xfrm flipH="1">
            <a:off x="1561823" y="1582165"/>
            <a:ext cx="653143" cy="850832"/>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mc:AlternateContent xmlns:mc="http://schemas.openxmlformats.org/markup-compatibility/2006" xmlns:a14="http://schemas.microsoft.com/office/drawing/2010/main">
        <mc:Choice Requires="a14">
          <p:sp>
            <p:nvSpPr>
              <p:cNvPr id="25" name="TextBox 24"/>
              <p:cNvSpPr txBox="1"/>
              <p:nvPr/>
            </p:nvSpPr>
            <p:spPr>
              <a:xfrm>
                <a:off x="2261772" y="1186502"/>
                <a:ext cx="2780491" cy="984180"/>
              </a:xfrm>
              <a:prstGeom prst="rect">
                <a:avLst/>
              </a:prstGeom>
              <a:noFill/>
              <a:ln>
                <a:solidFill>
                  <a:srgbClr val="002060"/>
                </a:solidFill>
              </a:ln>
            </p:spPr>
            <p:txBody>
              <a:bodyPr wrap="square" rtlCol="0">
                <a:spAutoFit/>
              </a:bodyPr>
              <a:lstStyle/>
              <a:p>
                <a:r>
                  <a:rPr lang="en-US" sz="2400" b="0" dirty="0" smtClean="0">
                    <a:latin typeface="Book Antiqua" panose="02040602050305030304" pitchFamily="18" charset="0"/>
                  </a:rPr>
                  <a:t>SQ’s best response function: </a:t>
                </a:r>
                <a14:m>
                  <m:oMath xmlns:m="http://schemas.openxmlformats.org/officeDocument/2006/math">
                    <m:r>
                      <a:rPr lang="en-US" sz="2400" b="0" i="1" smtClean="0">
                        <a:latin typeface="Cambria Math" panose="02040503050406030204" pitchFamily="18" charset="0"/>
                      </a:rPr>
                      <m:t>𝑋</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90−</m:t>
                        </m:r>
                        <m:r>
                          <a:rPr lang="en-US" sz="2400" b="0" i="1" smtClean="0">
                            <a:latin typeface="Cambria Math" panose="02040503050406030204" pitchFamily="18" charset="0"/>
                          </a:rPr>
                          <m:t>𝑌</m:t>
                        </m:r>
                      </m:num>
                      <m:den>
                        <m:r>
                          <a:rPr lang="en-US" sz="2400" b="0" i="1" smtClean="0">
                            <a:latin typeface="Cambria Math" panose="02040503050406030204" pitchFamily="18" charset="0"/>
                          </a:rPr>
                          <m:t>2</m:t>
                        </m:r>
                      </m:den>
                    </m:f>
                  </m:oMath>
                </a14:m>
                <a:endParaRPr lang="en-SG" sz="2400" b="0" dirty="0">
                  <a:latin typeface="Book Antiqua" panose="02040602050305030304" pitchFamily="18" charset="0"/>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2261772" y="1186502"/>
                <a:ext cx="2780491" cy="984180"/>
              </a:xfrm>
              <a:prstGeom prst="rect">
                <a:avLst/>
              </a:prstGeom>
              <a:blipFill rotWithShape="0">
                <a:blip r:embed="rId2"/>
                <a:stretch>
                  <a:fillRect l="-3057" t="-4294" r="-2620" b="-6135"/>
                </a:stretch>
              </a:blipFill>
              <a:ln>
                <a:solidFill>
                  <a:srgbClr val="002060"/>
                </a:solidFill>
              </a:ln>
            </p:spPr>
            <p:txBody>
              <a:bodyPr/>
              <a:lstStyle/>
              <a:p>
                <a:r>
                  <a:rPr lang="en-SG">
                    <a:noFill/>
                  </a:rPr>
                  <a:t> </a:t>
                </a:r>
              </a:p>
            </p:txBody>
          </p:sp>
        </mc:Fallback>
      </mc:AlternateContent>
      <p:cxnSp>
        <p:nvCxnSpPr>
          <p:cNvPr id="26" name="Straight Arrow Connector 25"/>
          <p:cNvCxnSpPr/>
          <p:nvPr/>
        </p:nvCxnSpPr>
        <p:spPr bwMode="auto">
          <a:xfrm flipH="1">
            <a:off x="5449389" y="4935054"/>
            <a:ext cx="653143" cy="850832"/>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mc:AlternateContent xmlns:mc="http://schemas.openxmlformats.org/markup-compatibility/2006" xmlns:a14="http://schemas.microsoft.com/office/drawing/2010/main">
        <mc:Choice Requires="a14">
          <p:sp>
            <p:nvSpPr>
              <p:cNvPr id="27" name="TextBox 26"/>
              <p:cNvSpPr txBox="1"/>
              <p:nvPr/>
            </p:nvSpPr>
            <p:spPr>
              <a:xfrm>
                <a:off x="6102532" y="4485552"/>
                <a:ext cx="2858588" cy="984180"/>
              </a:xfrm>
              <a:prstGeom prst="rect">
                <a:avLst/>
              </a:prstGeom>
              <a:noFill/>
              <a:ln>
                <a:solidFill>
                  <a:srgbClr val="C00000"/>
                </a:solidFill>
              </a:ln>
            </p:spPr>
            <p:txBody>
              <a:bodyPr wrap="square" rtlCol="0">
                <a:spAutoFit/>
              </a:bodyPr>
              <a:lstStyle/>
              <a:p>
                <a:r>
                  <a:rPr lang="en-US" sz="2400" b="0" dirty="0" smtClean="0">
                    <a:latin typeface="Book Antiqua" panose="02040602050305030304" pitchFamily="18" charset="0"/>
                  </a:rPr>
                  <a:t>MH’s best response function: </a:t>
                </a:r>
                <a14:m>
                  <m:oMath xmlns:m="http://schemas.openxmlformats.org/officeDocument/2006/math">
                    <m:r>
                      <a:rPr lang="en-US" sz="2400" b="0" i="1" smtClean="0">
                        <a:latin typeface="Cambria Math" panose="02040503050406030204" pitchFamily="18" charset="0"/>
                      </a:rPr>
                      <m:t>𝑌</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90−</m:t>
                        </m:r>
                        <m:r>
                          <a:rPr lang="en-US" sz="2400" b="0" i="1" smtClean="0">
                            <a:latin typeface="Cambria Math" panose="02040503050406030204" pitchFamily="18" charset="0"/>
                          </a:rPr>
                          <m:t>𝑋</m:t>
                        </m:r>
                      </m:num>
                      <m:den>
                        <m:r>
                          <a:rPr lang="en-US" sz="2400" b="0" i="1" smtClean="0">
                            <a:latin typeface="Cambria Math" panose="02040503050406030204" pitchFamily="18" charset="0"/>
                          </a:rPr>
                          <m:t>2</m:t>
                        </m:r>
                      </m:den>
                    </m:f>
                  </m:oMath>
                </a14:m>
                <a:endParaRPr lang="en-SG" sz="2400" b="0" dirty="0">
                  <a:latin typeface="Book Antiqua" panose="02040602050305030304" pitchFamily="18" charset="0"/>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6102532" y="4485552"/>
                <a:ext cx="2858588" cy="984180"/>
              </a:xfrm>
              <a:prstGeom prst="rect">
                <a:avLst/>
              </a:prstGeom>
              <a:blipFill rotWithShape="0">
                <a:blip r:embed="rId3"/>
                <a:stretch>
                  <a:fillRect l="-2972" t="-4294" r="-4883" b="-6135"/>
                </a:stretch>
              </a:blipFill>
              <a:ln>
                <a:solidFill>
                  <a:srgbClr val="C00000"/>
                </a:solidFill>
              </a:ln>
            </p:spPr>
            <p:txBody>
              <a:bodyPr/>
              <a:lstStyle/>
              <a:p>
                <a:r>
                  <a:rPr lang="en-SG">
                    <a:noFill/>
                  </a:rPr>
                  <a:t> </a:t>
                </a:r>
              </a:p>
            </p:txBody>
          </p:sp>
        </mc:Fallback>
      </mc:AlternateContent>
      <p:sp>
        <p:nvSpPr>
          <p:cNvPr id="34" name="TextBox 33"/>
          <p:cNvSpPr txBox="1"/>
          <p:nvPr/>
        </p:nvSpPr>
        <p:spPr>
          <a:xfrm>
            <a:off x="771912" y="4542478"/>
            <a:ext cx="579120" cy="461665"/>
          </a:xfrm>
          <a:prstGeom prst="rect">
            <a:avLst/>
          </a:prstGeom>
          <a:noFill/>
        </p:spPr>
        <p:txBody>
          <a:bodyPr wrap="square" rtlCol="0">
            <a:spAutoFit/>
          </a:bodyPr>
          <a:lstStyle/>
          <a:p>
            <a:r>
              <a:rPr lang="en-US" sz="2400" b="0" dirty="0">
                <a:latin typeface="Book Antiqua" panose="02040602050305030304" pitchFamily="18" charset="0"/>
              </a:rPr>
              <a:t>3</a:t>
            </a:r>
            <a:r>
              <a:rPr lang="en-US" sz="2400" b="0" dirty="0" smtClean="0">
                <a:latin typeface="Book Antiqua" panose="02040602050305030304" pitchFamily="18" charset="0"/>
              </a:rPr>
              <a:t>0</a:t>
            </a:r>
            <a:endParaRPr lang="en-SG" b="0" dirty="0">
              <a:latin typeface="Book Antiqua" panose="02040602050305030304" pitchFamily="18" charset="0"/>
            </a:endParaRPr>
          </a:p>
        </p:txBody>
      </p:sp>
      <p:sp>
        <p:nvSpPr>
          <p:cNvPr id="50" name="TextBox 49"/>
          <p:cNvSpPr txBox="1"/>
          <p:nvPr/>
        </p:nvSpPr>
        <p:spPr>
          <a:xfrm>
            <a:off x="2552700" y="6064698"/>
            <a:ext cx="579120" cy="461665"/>
          </a:xfrm>
          <a:prstGeom prst="rect">
            <a:avLst/>
          </a:prstGeom>
          <a:noFill/>
        </p:spPr>
        <p:txBody>
          <a:bodyPr wrap="square" rtlCol="0">
            <a:spAutoFit/>
          </a:bodyPr>
          <a:lstStyle/>
          <a:p>
            <a:r>
              <a:rPr lang="en-US" sz="2400" b="0" dirty="0" smtClean="0">
                <a:latin typeface="Book Antiqua" panose="02040602050305030304" pitchFamily="18" charset="0"/>
              </a:rPr>
              <a:t>30</a:t>
            </a:r>
            <a:endParaRPr lang="en-SG" b="0" dirty="0">
              <a:latin typeface="Book Antiqua" panose="02040602050305030304" pitchFamily="18" charset="0"/>
            </a:endParaRPr>
          </a:p>
        </p:txBody>
      </p:sp>
      <p:sp>
        <p:nvSpPr>
          <p:cNvPr id="3" name="Oval 2"/>
          <p:cNvSpPr/>
          <p:nvPr/>
        </p:nvSpPr>
        <p:spPr bwMode="auto">
          <a:xfrm flipV="1">
            <a:off x="2679090" y="4640198"/>
            <a:ext cx="148045" cy="133113"/>
          </a:xfrm>
          <a:prstGeom prst="ellipse">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1" i="0" u="none" strike="noStrike" cap="none" normalizeH="0" baseline="0">
              <a:ln>
                <a:noFill/>
              </a:ln>
              <a:solidFill>
                <a:schemeClr val="tx1"/>
              </a:solidFill>
              <a:effectLst/>
              <a:latin typeface="Arial" charset="0"/>
            </a:endParaRPr>
          </a:p>
        </p:txBody>
      </p:sp>
      <p:cxnSp>
        <p:nvCxnSpPr>
          <p:cNvPr id="22" name="Straight Connector 21"/>
          <p:cNvCxnSpPr/>
          <p:nvPr/>
        </p:nvCxnSpPr>
        <p:spPr bwMode="auto">
          <a:xfrm flipV="1">
            <a:off x="1428808" y="4726147"/>
            <a:ext cx="1398327" cy="22086"/>
          </a:xfrm>
          <a:prstGeom prst="line">
            <a:avLst/>
          </a:prstGeom>
          <a:solidFill>
            <a:schemeClr val="accent1"/>
          </a:solidFill>
          <a:ln w="28575" cap="flat" cmpd="sng" algn="ctr">
            <a:solidFill>
              <a:schemeClr val="tx1"/>
            </a:solidFill>
            <a:prstDash val="dash"/>
            <a:round/>
            <a:headEnd type="none" w="sm" len="sm"/>
            <a:tailEnd type="none" w="sm" len="sm"/>
          </a:ln>
          <a:effectLst/>
        </p:spPr>
      </p:cxnSp>
      <p:cxnSp>
        <p:nvCxnSpPr>
          <p:cNvPr id="23" name="Straight Connector 22"/>
          <p:cNvCxnSpPr/>
          <p:nvPr/>
        </p:nvCxnSpPr>
        <p:spPr bwMode="auto">
          <a:xfrm>
            <a:off x="2758077" y="4713512"/>
            <a:ext cx="15602" cy="1241302"/>
          </a:xfrm>
          <a:prstGeom prst="line">
            <a:avLst/>
          </a:prstGeom>
          <a:solidFill>
            <a:schemeClr val="accent1"/>
          </a:solidFill>
          <a:ln w="28575" cap="flat" cmpd="sng" algn="ctr">
            <a:solidFill>
              <a:schemeClr val="tx1"/>
            </a:solidFill>
            <a:prstDash val="dash"/>
            <a:round/>
            <a:headEnd type="none" w="sm" len="sm"/>
            <a:tailEnd type="none" w="sm" len="sm"/>
          </a:ln>
          <a:effectLst/>
        </p:spPr>
      </p:cxnSp>
      <p:cxnSp>
        <p:nvCxnSpPr>
          <p:cNvPr id="28" name="Straight Connector 27"/>
          <p:cNvCxnSpPr/>
          <p:nvPr/>
        </p:nvCxnSpPr>
        <p:spPr bwMode="auto">
          <a:xfrm flipV="1">
            <a:off x="1436251" y="5256668"/>
            <a:ext cx="1611749" cy="41953"/>
          </a:xfrm>
          <a:prstGeom prst="line">
            <a:avLst/>
          </a:prstGeom>
          <a:solidFill>
            <a:schemeClr val="accent1"/>
          </a:solidFill>
          <a:ln w="28575" cap="flat" cmpd="sng" algn="ctr">
            <a:solidFill>
              <a:schemeClr val="tx1"/>
            </a:solidFill>
            <a:prstDash val="dash"/>
            <a:round/>
            <a:headEnd type="none" w="sm" len="sm"/>
            <a:tailEnd type="none" w="sm" len="sm"/>
          </a:ln>
          <a:effectLst/>
        </p:spPr>
      </p:cxnSp>
      <p:cxnSp>
        <p:nvCxnSpPr>
          <p:cNvPr id="29" name="Straight Connector 28"/>
          <p:cNvCxnSpPr/>
          <p:nvPr/>
        </p:nvCxnSpPr>
        <p:spPr bwMode="auto">
          <a:xfrm flipH="1">
            <a:off x="2135857" y="5256668"/>
            <a:ext cx="10051" cy="698146"/>
          </a:xfrm>
          <a:prstGeom prst="line">
            <a:avLst/>
          </a:prstGeom>
          <a:solidFill>
            <a:schemeClr val="accent1"/>
          </a:solidFill>
          <a:ln w="28575" cap="flat" cmpd="sng" algn="ctr">
            <a:solidFill>
              <a:schemeClr val="tx1"/>
            </a:solidFill>
            <a:prstDash val="dash"/>
            <a:round/>
            <a:headEnd type="none" w="sm" len="sm"/>
            <a:tailEnd type="none" w="sm" len="sm"/>
          </a:ln>
          <a:effectLst/>
        </p:spPr>
      </p:cxnSp>
      <p:sp>
        <p:nvSpPr>
          <p:cNvPr id="30" name="TextBox 29"/>
          <p:cNvSpPr txBox="1"/>
          <p:nvPr/>
        </p:nvSpPr>
        <p:spPr>
          <a:xfrm>
            <a:off x="618309" y="5053129"/>
            <a:ext cx="728801" cy="461665"/>
          </a:xfrm>
          <a:prstGeom prst="rect">
            <a:avLst/>
          </a:prstGeom>
          <a:noFill/>
        </p:spPr>
        <p:txBody>
          <a:bodyPr wrap="square" rtlCol="0">
            <a:spAutoFit/>
          </a:bodyPr>
          <a:lstStyle/>
          <a:p>
            <a:r>
              <a:rPr lang="en-US" sz="2400" b="0" dirty="0" smtClean="0">
                <a:latin typeface="Book Antiqua" panose="02040602050305030304" pitchFamily="18" charset="0"/>
              </a:rPr>
              <a:t>22.5</a:t>
            </a:r>
            <a:endParaRPr lang="en-SG" b="0" dirty="0">
              <a:latin typeface="Book Antiqua" panose="02040602050305030304" pitchFamily="18" charset="0"/>
            </a:endParaRPr>
          </a:p>
        </p:txBody>
      </p:sp>
      <p:sp>
        <p:nvSpPr>
          <p:cNvPr id="31" name="TextBox 30"/>
          <p:cNvSpPr txBox="1"/>
          <p:nvPr/>
        </p:nvSpPr>
        <p:spPr>
          <a:xfrm>
            <a:off x="1780900" y="6024109"/>
            <a:ext cx="728801" cy="461665"/>
          </a:xfrm>
          <a:prstGeom prst="rect">
            <a:avLst/>
          </a:prstGeom>
          <a:noFill/>
        </p:spPr>
        <p:txBody>
          <a:bodyPr wrap="square" rtlCol="0">
            <a:spAutoFit/>
          </a:bodyPr>
          <a:lstStyle/>
          <a:p>
            <a:r>
              <a:rPr lang="en-US" sz="2400" b="0" dirty="0" smtClean="0">
                <a:latin typeface="Book Antiqua" panose="02040602050305030304" pitchFamily="18" charset="0"/>
              </a:rPr>
              <a:t>22.5</a:t>
            </a:r>
            <a:endParaRPr lang="en-SG" b="0" dirty="0">
              <a:latin typeface="Book Antiqua" panose="02040602050305030304" pitchFamily="18" charset="0"/>
            </a:endParaRPr>
          </a:p>
        </p:txBody>
      </p:sp>
      <p:sp>
        <p:nvSpPr>
          <p:cNvPr id="32" name="Oval 31"/>
          <p:cNvSpPr/>
          <p:nvPr/>
        </p:nvSpPr>
        <p:spPr bwMode="auto">
          <a:xfrm flipV="1">
            <a:off x="2091870" y="5217404"/>
            <a:ext cx="148045" cy="133113"/>
          </a:xfrm>
          <a:prstGeom prst="ellipse">
            <a:avLst/>
          </a:prstGeom>
          <a:solidFill>
            <a:srgbClr val="FFFF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1" i="0" u="none" strike="noStrike" cap="none" normalizeH="0" baseline="0">
              <a:ln>
                <a:noFill/>
              </a:ln>
              <a:solidFill>
                <a:schemeClr val="tx1"/>
              </a:solidFill>
              <a:effectLst/>
              <a:latin typeface="Arial" charset="0"/>
            </a:endParaRPr>
          </a:p>
        </p:txBody>
      </p:sp>
      <p:cxnSp>
        <p:nvCxnSpPr>
          <p:cNvPr id="14" name="Straight Arrow Connector 13"/>
          <p:cNvCxnSpPr/>
          <p:nvPr/>
        </p:nvCxnSpPr>
        <p:spPr bwMode="auto">
          <a:xfrm flipH="1">
            <a:off x="2261774" y="2943946"/>
            <a:ext cx="878754" cy="2273458"/>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sp>
        <p:nvSpPr>
          <p:cNvPr id="20" name="TextBox 19"/>
          <p:cNvSpPr txBox="1"/>
          <p:nvPr/>
        </p:nvSpPr>
        <p:spPr>
          <a:xfrm>
            <a:off x="3154401" y="2591267"/>
            <a:ext cx="1698171" cy="830997"/>
          </a:xfrm>
          <a:prstGeom prst="rect">
            <a:avLst/>
          </a:prstGeom>
          <a:noFill/>
          <a:ln>
            <a:solidFill>
              <a:schemeClr val="tx1"/>
            </a:solidFill>
          </a:ln>
        </p:spPr>
        <p:txBody>
          <a:bodyPr wrap="square" rtlCol="0">
            <a:spAutoFit/>
          </a:bodyPr>
          <a:lstStyle/>
          <a:p>
            <a:pPr algn="ctr"/>
            <a:r>
              <a:rPr lang="en-US" sz="2400" b="0" dirty="0" smtClean="0">
                <a:latin typeface="Book Antiqua" panose="02040602050305030304" pitchFamily="18" charset="0"/>
              </a:rPr>
              <a:t>Collusive outcome</a:t>
            </a:r>
            <a:endParaRPr lang="en-SG" sz="2400" b="0" dirty="0">
              <a:latin typeface="Book Antiqua" panose="02040602050305030304" pitchFamily="18" charset="0"/>
            </a:endParaRPr>
          </a:p>
        </p:txBody>
      </p:sp>
      <p:cxnSp>
        <p:nvCxnSpPr>
          <p:cNvPr id="33" name="Straight Connector 32"/>
          <p:cNvCxnSpPr/>
          <p:nvPr/>
        </p:nvCxnSpPr>
        <p:spPr bwMode="auto">
          <a:xfrm>
            <a:off x="3041110" y="5257417"/>
            <a:ext cx="17364" cy="1228357"/>
          </a:xfrm>
          <a:prstGeom prst="line">
            <a:avLst/>
          </a:prstGeom>
          <a:solidFill>
            <a:schemeClr val="accent1"/>
          </a:solidFill>
          <a:ln w="28575" cap="flat" cmpd="sng" algn="ctr">
            <a:solidFill>
              <a:schemeClr val="tx1"/>
            </a:solidFill>
            <a:prstDash val="dash"/>
            <a:round/>
            <a:headEnd type="none" w="sm" len="sm"/>
            <a:tailEnd type="none" w="sm" len="sm"/>
          </a:ln>
          <a:effectLst/>
        </p:spPr>
      </p:cxnSp>
      <p:sp>
        <p:nvSpPr>
          <p:cNvPr id="35" name="TextBox 34"/>
          <p:cNvSpPr txBox="1"/>
          <p:nvPr/>
        </p:nvSpPr>
        <p:spPr>
          <a:xfrm>
            <a:off x="2657318" y="6421102"/>
            <a:ext cx="1198520" cy="461665"/>
          </a:xfrm>
          <a:prstGeom prst="rect">
            <a:avLst/>
          </a:prstGeom>
          <a:noFill/>
        </p:spPr>
        <p:txBody>
          <a:bodyPr wrap="square" rtlCol="0">
            <a:spAutoFit/>
          </a:bodyPr>
          <a:lstStyle/>
          <a:p>
            <a:r>
              <a:rPr lang="en-US" sz="2400" b="0" dirty="0" smtClean="0">
                <a:latin typeface="Book Antiqua" panose="02040602050305030304" pitchFamily="18" charset="0"/>
              </a:rPr>
              <a:t>33.75</a:t>
            </a:r>
            <a:endParaRPr lang="en-SG" b="0" dirty="0">
              <a:latin typeface="Book Antiqua" panose="02040602050305030304" pitchFamily="18" charset="0"/>
            </a:endParaRPr>
          </a:p>
        </p:txBody>
      </p:sp>
      <p:sp>
        <p:nvSpPr>
          <p:cNvPr id="36" name="Oval 35"/>
          <p:cNvSpPr/>
          <p:nvPr/>
        </p:nvSpPr>
        <p:spPr bwMode="auto">
          <a:xfrm flipV="1">
            <a:off x="2992483" y="5211087"/>
            <a:ext cx="148045" cy="133113"/>
          </a:xfrm>
          <a:prstGeom prst="ellipse">
            <a:avLst/>
          </a:prstGeom>
          <a:solidFill>
            <a:srgbClr val="92D05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1" i="0" u="none" strike="noStrike" cap="none" normalizeH="0" baseline="0">
              <a:ln>
                <a:noFill/>
              </a:ln>
              <a:solidFill>
                <a:schemeClr val="tx1"/>
              </a:solidFill>
              <a:effectLst/>
              <a:latin typeface="Arial" charset="0"/>
            </a:endParaRPr>
          </a:p>
        </p:txBody>
      </p:sp>
      <p:sp>
        <p:nvSpPr>
          <p:cNvPr id="37" name="TextBox 36"/>
          <p:cNvSpPr txBox="1"/>
          <p:nvPr/>
        </p:nvSpPr>
        <p:spPr>
          <a:xfrm>
            <a:off x="4017038" y="3683804"/>
            <a:ext cx="1698171" cy="830997"/>
          </a:xfrm>
          <a:prstGeom prst="rect">
            <a:avLst/>
          </a:prstGeom>
          <a:noFill/>
          <a:ln>
            <a:solidFill>
              <a:schemeClr val="tx1"/>
            </a:solidFill>
          </a:ln>
        </p:spPr>
        <p:txBody>
          <a:bodyPr wrap="square" rtlCol="0">
            <a:spAutoFit/>
          </a:bodyPr>
          <a:lstStyle/>
          <a:p>
            <a:pPr algn="ctr"/>
            <a:r>
              <a:rPr lang="en-US" sz="2400" b="0" dirty="0" smtClean="0">
                <a:latin typeface="Book Antiqua" panose="02040602050305030304" pitchFamily="18" charset="0"/>
              </a:rPr>
              <a:t>Outcome if SQ cheats</a:t>
            </a:r>
            <a:endParaRPr lang="en-SG" sz="2400" b="0" dirty="0">
              <a:latin typeface="Book Antiqua" panose="02040602050305030304" pitchFamily="18" charset="0"/>
            </a:endParaRPr>
          </a:p>
        </p:txBody>
      </p:sp>
      <p:cxnSp>
        <p:nvCxnSpPr>
          <p:cNvPr id="38" name="Straight Arrow Connector 37"/>
          <p:cNvCxnSpPr>
            <a:stCxn id="37" idx="1"/>
          </p:cNvCxnSpPr>
          <p:nvPr/>
        </p:nvCxnSpPr>
        <p:spPr bwMode="auto">
          <a:xfrm flipH="1">
            <a:off x="3158497" y="4099303"/>
            <a:ext cx="858541" cy="1113745"/>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sp>
        <p:nvSpPr>
          <p:cNvPr id="4" name="Slide Number Placeholder 3"/>
          <p:cNvSpPr>
            <a:spLocks noGrp="1"/>
          </p:cNvSpPr>
          <p:nvPr>
            <p:ph type="sldNum" sz="quarter" idx="12"/>
          </p:nvPr>
        </p:nvSpPr>
        <p:spPr/>
        <p:txBody>
          <a:bodyPr/>
          <a:lstStyle/>
          <a:p>
            <a:fld id="{6C7F7493-75C9-45F8-B2CF-5DC88B23674E}" type="slidenum">
              <a:rPr lang="en-SG" smtClean="0"/>
              <a:t>16</a:t>
            </a:fld>
            <a:endParaRPr lang="en-SG"/>
          </a:p>
        </p:txBody>
      </p:sp>
    </p:spTree>
    <p:extLst>
      <p:ext uri="{BB962C8B-B14F-4D97-AF65-F5344CB8AC3E}">
        <p14:creationId xmlns:p14="http://schemas.microsoft.com/office/powerpoint/2010/main" val="1212214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Book Antiqua" panose="02040602050305030304" pitchFamily="18" charset="0"/>
              </a:rPr>
              <a:t>Collusion</a:t>
            </a:r>
            <a:endParaRPr lang="en-SG" dirty="0">
              <a:latin typeface="Book Antiqua" panose="02040602050305030304" pitchFamily="18" charset="0"/>
            </a:endParaRPr>
          </a:p>
        </p:txBody>
      </p:sp>
      <p:cxnSp>
        <p:nvCxnSpPr>
          <p:cNvPr id="6" name="Straight Arrow Connector 5"/>
          <p:cNvCxnSpPr/>
          <p:nvPr/>
        </p:nvCxnSpPr>
        <p:spPr bwMode="auto">
          <a:xfrm flipV="1">
            <a:off x="1404258" y="1854926"/>
            <a:ext cx="0" cy="4101737"/>
          </a:xfrm>
          <a:prstGeom prst="straightConnector1">
            <a:avLst/>
          </a:prstGeom>
          <a:solidFill>
            <a:schemeClr val="accent1"/>
          </a:solidFill>
          <a:ln w="38100" cap="flat" cmpd="sng" algn="ctr">
            <a:solidFill>
              <a:schemeClr val="tx1"/>
            </a:solidFill>
            <a:prstDash val="solid"/>
            <a:round/>
            <a:headEnd type="none" w="sm" len="sm"/>
            <a:tailEnd type="triangle"/>
          </a:ln>
          <a:effectLst/>
        </p:spPr>
      </p:cxnSp>
      <p:cxnSp>
        <p:nvCxnSpPr>
          <p:cNvPr id="7" name="Straight Arrow Connector 6"/>
          <p:cNvCxnSpPr/>
          <p:nvPr/>
        </p:nvCxnSpPr>
        <p:spPr bwMode="auto">
          <a:xfrm>
            <a:off x="1404258" y="5956663"/>
            <a:ext cx="5580017" cy="0"/>
          </a:xfrm>
          <a:prstGeom prst="straightConnector1">
            <a:avLst/>
          </a:prstGeom>
          <a:solidFill>
            <a:schemeClr val="accent1"/>
          </a:solidFill>
          <a:ln w="38100" cap="flat" cmpd="sng" algn="ctr">
            <a:solidFill>
              <a:schemeClr val="tx1"/>
            </a:solidFill>
            <a:prstDash val="solid"/>
            <a:round/>
            <a:headEnd type="none" w="sm" len="sm"/>
            <a:tailEnd type="triangle"/>
          </a:ln>
          <a:effectLst/>
        </p:spPr>
      </p:cxnSp>
      <p:sp>
        <p:nvSpPr>
          <p:cNvPr id="10" name="TextBox 9"/>
          <p:cNvSpPr txBox="1"/>
          <p:nvPr/>
        </p:nvSpPr>
        <p:spPr>
          <a:xfrm>
            <a:off x="6984275" y="5695053"/>
            <a:ext cx="444138" cy="461665"/>
          </a:xfrm>
          <a:prstGeom prst="rect">
            <a:avLst/>
          </a:prstGeom>
          <a:noFill/>
        </p:spPr>
        <p:txBody>
          <a:bodyPr wrap="square" rtlCol="0">
            <a:spAutoFit/>
          </a:bodyPr>
          <a:lstStyle/>
          <a:p>
            <a:r>
              <a:rPr lang="en-US" sz="2400" b="0" dirty="0" smtClean="0">
                <a:latin typeface="Book Antiqua" panose="02040602050305030304" pitchFamily="18" charset="0"/>
              </a:rPr>
              <a:t>X</a:t>
            </a:r>
            <a:endParaRPr lang="en-SG" b="0" dirty="0">
              <a:latin typeface="Book Antiqua" panose="02040602050305030304" pitchFamily="18" charset="0"/>
            </a:endParaRPr>
          </a:p>
        </p:txBody>
      </p:sp>
      <p:sp>
        <p:nvSpPr>
          <p:cNvPr id="11" name="TextBox 10"/>
          <p:cNvSpPr txBox="1"/>
          <p:nvPr/>
        </p:nvSpPr>
        <p:spPr>
          <a:xfrm>
            <a:off x="1182189" y="1420531"/>
            <a:ext cx="444138" cy="461665"/>
          </a:xfrm>
          <a:prstGeom prst="rect">
            <a:avLst/>
          </a:prstGeom>
          <a:noFill/>
        </p:spPr>
        <p:txBody>
          <a:bodyPr wrap="square" rtlCol="0">
            <a:spAutoFit/>
          </a:bodyPr>
          <a:lstStyle/>
          <a:p>
            <a:r>
              <a:rPr lang="en-US" sz="2400" b="0" dirty="0">
                <a:latin typeface="Book Antiqua" panose="02040602050305030304" pitchFamily="18" charset="0"/>
              </a:rPr>
              <a:t>Y</a:t>
            </a:r>
            <a:endParaRPr lang="en-SG" b="0" dirty="0">
              <a:latin typeface="Book Antiqua" panose="02040602050305030304" pitchFamily="18" charset="0"/>
            </a:endParaRPr>
          </a:p>
        </p:txBody>
      </p:sp>
      <p:cxnSp>
        <p:nvCxnSpPr>
          <p:cNvPr id="13" name="Straight Connector 12"/>
          <p:cNvCxnSpPr/>
          <p:nvPr/>
        </p:nvCxnSpPr>
        <p:spPr bwMode="auto">
          <a:xfrm>
            <a:off x="1402081" y="2221064"/>
            <a:ext cx="2037805" cy="3735599"/>
          </a:xfrm>
          <a:prstGeom prst="line">
            <a:avLst/>
          </a:prstGeom>
          <a:solidFill>
            <a:schemeClr val="accent1"/>
          </a:solidFill>
          <a:ln w="28575" cap="flat" cmpd="sng" algn="ctr">
            <a:solidFill>
              <a:srgbClr val="002060"/>
            </a:solidFill>
            <a:prstDash val="solid"/>
            <a:round/>
            <a:headEnd type="none" w="sm" len="sm"/>
            <a:tailEnd type="none" w="sm" len="sm"/>
          </a:ln>
          <a:effectLst/>
        </p:spPr>
      </p:cxnSp>
      <p:sp>
        <p:nvSpPr>
          <p:cNvPr id="15" name="TextBox 14"/>
          <p:cNvSpPr txBox="1"/>
          <p:nvPr/>
        </p:nvSpPr>
        <p:spPr>
          <a:xfrm>
            <a:off x="3217817" y="6056106"/>
            <a:ext cx="579120" cy="461665"/>
          </a:xfrm>
          <a:prstGeom prst="rect">
            <a:avLst/>
          </a:prstGeom>
          <a:noFill/>
        </p:spPr>
        <p:txBody>
          <a:bodyPr wrap="square" rtlCol="0">
            <a:spAutoFit/>
          </a:bodyPr>
          <a:lstStyle/>
          <a:p>
            <a:r>
              <a:rPr lang="en-US" sz="2400" b="0" dirty="0" smtClean="0">
                <a:latin typeface="Book Antiqua" panose="02040602050305030304" pitchFamily="18" charset="0"/>
              </a:rPr>
              <a:t>45</a:t>
            </a:r>
            <a:endParaRPr lang="en-SG" b="0" dirty="0">
              <a:latin typeface="Book Antiqua" panose="02040602050305030304" pitchFamily="18" charset="0"/>
            </a:endParaRPr>
          </a:p>
        </p:txBody>
      </p:sp>
      <p:sp>
        <p:nvSpPr>
          <p:cNvPr id="16" name="TextBox 15"/>
          <p:cNvSpPr txBox="1"/>
          <p:nvPr/>
        </p:nvSpPr>
        <p:spPr>
          <a:xfrm>
            <a:off x="767990" y="3944926"/>
            <a:ext cx="579120" cy="461665"/>
          </a:xfrm>
          <a:prstGeom prst="rect">
            <a:avLst/>
          </a:prstGeom>
          <a:noFill/>
        </p:spPr>
        <p:txBody>
          <a:bodyPr wrap="square" rtlCol="0">
            <a:spAutoFit/>
          </a:bodyPr>
          <a:lstStyle/>
          <a:p>
            <a:r>
              <a:rPr lang="en-US" sz="2400" b="0" dirty="0" smtClean="0">
                <a:latin typeface="Book Antiqua" panose="02040602050305030304" pitchFamily="18" charset="0"/>
              </a:rPr>
              <a:t>45</a:t>
            </a:r>
            <a:endParaRPr lang="en-SG" b="0" dirty="0">
              <a:latin typeface="Book Antiqua" panose="02040602050305030304" pitchFamily="18" charset="0"/>
            </a:endParaRPr>
          </a:p>
        </p:txBody>
      </p:sp>
      <p:sp>
        <p:nvSpPr>
          <p:cNvPr id="17" name="TextBox 16"/>
          <p:cNvSpPr txBox="1"/>
          <p:nvPr/>
        </p:nvSpPr>
        <p:spPr>
          <a:xfrm>
            <a:off x="767990" y="2017499"/>
            <a:ext cx="579120" cy="461665"/>
          </a:xfrm>
          <a:prstGeom prst="rect">
            <a:avLst/>
          </a:prstGeom>
          <a:noFill/>
        </p:spPr>
        <p:txBody>
          <a:bodyPr wrap="square" rtlCol="0">
            <a:spAutoFit/>
          </a:bodyPr>
          <a:lstStyle/>
          <a:p>
            <a:r>
              <a:rPr lang="en-US" sz="2400" b="0" dirty="0" smtClean="0">
                <a:latin typeface="Book Antiqua" panose="02040602050305030304" pitchFamily="18" charset="0"/>
              </a:rPr>
              <a:t>90</a:t>
            </a:r>
            <a:endParaRPr lang="en-SG" b="0" dirty="0">
              <a:latin typeface="Book Antiqua" panose="02040602050305030304" pitchFamily="18" charset="0"/>
            </a:endParaRPr>
          </a:p>
        </p:txBody>
      </p:sp>
      <p:cxnSp>
        <p:nvCxnSpPr>
          <p:cNvPr id="18" name="Straight Connector 17"/>
          <p:cNvCxnSpPr/>
          <p:nvPr/>
        </p:nvCxnSpPr>
        <p:spPr bwMode="auto">
          <a:xfrm>
            <a:off x="1406436" y="4175759"/>
            <a:ext cx="4332513" cy="1780904"/>
          </a:xfrm>
          <a:prstGeom prst="line">
            <a:avLst/>
          </a:prstGeom>
          <a:solidFill>
            <a:schemeClr val="accent1"/>
          </a:solidFill>
          <a:ln w="28575" cap="flat" cmpd="sng" algn="ctr">
            <a:solidFill>
              <a:srgbClr val="C00000"/>
            </a:solidFill>
            <a:prstDash val="solid"/>
            <a:round/>
            <a:headEnd type="none" w="sm" len="sm"/>
            <a:tailEnd type="none" w="sm" len="sm"/>
          </a:ln>
          <a:effectLst/>
        </p:spPr>
      </p:cxnSp>
      <p:sp>
        <p:nvSpPr>
          <p:cNvPr id="21" name="TextBox 20"/>
          <p:cNvSpPr txBox="1"/>
          <p:nvPr/>
        </p:nvSpPr>
        <p:spPr>
          <a:xfrm>
            <a:off x="5449389" y="6056105"/>
            <a:ext cx="579120" cy="461665"/>
          </a:xfrm>
          <a:prstGeom prst="rect">
            <a:avLst/>
          </a:prstGeom>
          <a:noFill/>
        </p:spPr>
        <p:txBody>
          <a:bodyPr wrap="square" rtlCol="0">
            <a:spAutoFit/>
          </a:bodyPr>
          <a:lstStyle/>
          <a:p>
            <a:r>
              <a:rPr lang="en-US" sz="2400" b="0" dirty="0" smtClean="0">
                <a:latin typeface="Book Antiqua" panose="02040602050305030304" pitchFamily="18" charset="0"/>
              </a:rPr>
              <a:t>90</a:t>
            </a:r>
            <a:endParaRPr lang="en-SG" b="0" dirty="0">
              <a:latin typeface="Book Antiqua" panose="02040602050305030304" pitchFamily="18" charset="0"/>
            </a:endParaRPr>
          </a:p>
        </p:txBody>
      </p:sp>
      <p:cxnSp>
        <p:nvCxnSpPr>
          <p:cNvPr id="24" name="Straight Arrow Connector 23"/>
          <p:cNvCxnSpPr/>
          <p:nvPr/>
        </p:nvCxnSpPr>
        <p:spPr bwMode="auto">
          <a:xfrm flipH="1">
            <a:off x="1561823" y="1582165"/>
            <a:ext cx="653143" cy="850832"/>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mc:AlternateContent xmlns:mc="http://schemas.openxmlformats.org/markup-compatibility/2006" xmlns:a14="http://schemas.microsoft.com/office/drawing/2010/main">
        <mc:Choice Requires="a14">
          <p:sp>
            <p:nvSpPr>
              <p:cNvPr id="25" name="TextBox 24"/>
              <p:cNvSpPr txBox="1"/>
              <p:nvPr/>
            </p:nvSpPr>
            <p:spPr>
              <a:xfrm>
                <a:off x="2261772" y="1186502"/>
                <a:ext cx="2780491" cy="984180"/>
              </a:xfrm>
              <a:prstGeom prst="rect">
                <a:avLst/>
              </a:prstGeom>
              <a:noFill/>
              <a:ln>
                <a:solidFill>
                  <a:srgbClr val="002060"/>
                </a:solidFill>
              </a:ln>
            </p:spPr>
            <p:txBody>
              <a:bodyPr wrap="square" rtlCol="0">
                <a:spAutoFit/>
              </a:bodyPr>
              <a:lstStyle/>
              <a:p>
                <a:r>
                  <a:rPr lang="en-US" sz="2400" b="0" dirty="0" smtClean="0">
                    <a:latin typeface="Book Antiqua" panose="02040602050305030304" pitchFamily="18" charset="0"/>
                  </a:rPr>
                  <a:t>SQ’s best response function: </a:t>
                </a:r>
                <a14:m>
                  <m:oMath xmlns:m="http://schemas.openxmlformats.org/officeDocument/2006/math">
                    <m:r>
                      <a:rPr lang="en-US" sz="2400" b="0" i="1" smtClean="0">
                        <a:latin typeface="Cambria Math" panose="02040503050406030204" pitchFamily="18" charset="0"/>
                      </a:rPr>
                      <m:t>𝑋</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90−</m:t>
                        </m:r>
                        <m:r>
                          <a:rPr lang="en-US" sz="2400" b="0" i="1" smtClean="0">
                            <a:latin typeface="Cambria Math" panose="02040503050406030204" pitchFamily="18" charset="0"/>
                          </a:rPr>
                          <m:t>𝑌</m:t>
                        </m:r>
                      </m:num>
                      <m:den>
                        <m:r>
                          <a:rPr lang="en-US" sz="2400" b="0" i="1" smtClean="0">
                            <a:latin typeface="Cambria Math" panose="02040503050406030204" pitchFamily="18" charset="0"/>
                          </a:rPr>
                          <m:t>2</m:t>
                        </m:r>
                      </m:den>
                    </m:f>
                  </m:oMath>
                </a14:m>
                <a:endParaRPr lang="en-SG" sz="2400" b="0" dirty="0">
                  <a:latin typeface="Book Antiqua" panose="02040602050305030304" pitchFamily="18" charset="0"/>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2261772" y="1186502"/>
                <a:ext cx="2780491" cy="984180"/>
              </a:xfrm>
              <a:prstGeom prst="rect">
                <a:avLst/>
              </a:prstGeom>
              <a:blipFill rotWithShape="0">
                <a:blip r:embed="rId2"/>
                <a:stretch>
                  <a:fillRect l="-3057" t="-4294" r="-2620" b="-6135"/>
                </a:stretch>
              </a:blipFill>
              <a:ln>
                <a:solidFill>
                  <a:srgbClr val="002060"/>
                </a:solidFill>
              </a:ln>
            </p:spPr>
            <p:txBody>
              <a:bodyPr/>
              <a:lstStyle/>
              <a:p>
                <a:r>
                  <a:rPr lang="en-SG">
                    <a:noFill/>
                  </a:rPr>
                  <a:t> </a:t>
                </a:r>
              </a:p>
            </p:txBody>
          </p:sp>
        </mc:Fallback>
      </mc:AlternateContent>
      <p:cxnSp>
        <p:nvCxnSpPr>
          <p:cNvPr id="26" name="Straight Arrow Connector 25"/>
          <p:cNvCxnSpPr/>
          <p:nvPr/>
        </p:nvCxnSpPr>
        <p:spPr bwMode="auto">
          <a:xfrm flipH="1">
            <a:off x="5449389" y="4935054"/>
            <a:ext cx="653143" cy="850832"/>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mc:AlternateContent xmlns:mc="http://schemas.openxmlformats.org/markup-compatibility/2006" xmlns:a14="http://schemas.microsoft.com/office/drawing/2010/main">
        <mc:Choice Requires="a14">
          <p:sp>
            <p:nvSpPr>
              <p:cNvPr id="27" name="TextBox 26"/>
              <p:cNvSpPr txBox="1"/>
              <p:nvPr/>
            </p:nvSpPr>
            <p:spPr>
              <a:xfrm>
                <a:off x="6102532" y="4485552"/>
                <a:ext cx="2858588" cy="984180"/>
              </a:xfrm>
              <a:prstGeom prst="rect">
                <a:avLst/>
              </a:prstGeom>
              <a:noFill/>
              <a:ln>
                <a:solidFill>
                  <a:srgbClr val="C00000"/>
                </a:solidFill>
              </a:ln>
            </p:spPr>
            <p:txBody>
              <a:bodyPr wrap="square" rtlCol="0">
                <a:spAutoFit/>
              </a:bodyPr>
              <a:lstStyle/>
              <a:p>
                <a:r>
                  <a:rPr lang="en-US" sz="2400" b="0" dirty="0" smtClean="0">
                    <a:latin typeface="Book Antiqua" panose="02040602050305030304" pitchFamily="18" charset="0"/>
                  </a:rPr>
                  <a:t>MH’s best response function: </a:t>
                </a:r>
                <a14:m>
                  <m:oMath xmlns:m="http://schemas.openxmlformats.org/officeDocument/2006/math">
                    <m:r>
                      <a:rPr lang="en-US" sz="2400" b="0" i="1" smtClean="0">
                        <a:latin typeface="Cambria Math" panose="02040503050406030204" pitchFamily="18" charset="0"/>
                      </a:rPr>
                      <m:t>𝑌</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90−</m:t>
                        </m:r>
                        <m:r>
                          <a:rPr lang="en-US" sz="2400" b="0" i="1" smtClean="0">
                            <a:latin typeface="Cambria Math" panose="02040503050406030204" pitchFamily="18" charset="0"/>
                          </a:rPr>
                          <m:t>𝑋</m:t>
                        </m:r>
                      </m:num>
                      <m:den>
                        <m:r>
                          <a:rPr lang="en-US" sz="2400" b="0" i="1" smtClean="0">
                            <a:latin typeface="Cambria Math" panose="02040503050406030204" pitchFamily="18" charset="0"/>
                          </a:rPr>
                          <m:t>2</m:t>
                        </m:r>
                      </m:den>
                    </m:f>
                  </m:oMath>
                </a14:m>
                <a:endParaRPr lang="en-SG" sz="2400" b="0" dirty="0">
                  <a:latin typeface="Book Antiqua" panose="02040602050305030304" pitchFamily="18" charset="0"/>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6102532" y="4485552"/>
                <a:ext cx="2858588" cy="984180"/>
              </a:xfrm>
              <a:prstGeom prst="rect">
                <a:avLst/>
              </a:prstGeom>
              <a:blipFill rotWithShape="0">
                <a:blip r:embed="rId3"/>
                <a:stretch>
                  <a:fillRect l="-2972" t="-4294" r="-4883" b="-6135"/>
                </a:stretch>
              </a:blipFill>
              <a:ln>
                <a:solidFill>
                  <a:srgbClr val="C00000"/>
                </a:solidFill>
              </a:ln>
            </p:spPr>
            <p:txBody>
              <a:bodyPr/>
              <a:lstStyle/>
              <a:p>
                <a:r>
                  <a:rPr lang="en-SG">
                    <a:noFill/>
                  </a:rPr>
                  <a:t> </a:t>
                </a:r>
              </a:p>
            </p:txBody>
          </p:sp>
        </mc:Fallback>
      </mc:AlternateContent>
      <p:sp>
        <p:nvSpPr>
          <p:cNvPr id="34" name="TextBox 33"/>
          <p:cNvSpPr txBox="1"/>
          <p:nvPr/>
        </p:nvSpPr>
        <p:spPr>
          <a:xfrm>
            <a:off x="771912" y="4542478"/>
            <a:ext cx="579120" cy="461665"/>
          </a:xfrm>
          <a:prstGeom prst="rect">
            <a:avLst/>
          </a:prstGeom>
          <a:noFill/>
        </p:spPr>
        <p:txBody>
          <a:bodyPr wrap="square" rtlCol="0">
            <a:spAutoFit/>
          </a:bodyPr>
          <a:lstStyle/>
          <a:p>
            <a:r>
              <a:rPr lang="en-US" sz="2400" b="0" dirty="0">
                <a:latin typeface="Book Antiqua" panose="02040602050305030304" pitchFamily="18" charset="0"/>
              </a:rPr>
              <a:t>3</a:t>
            </a:r>
            <a:r>
              <a:rPr lang="en-US" sz="2400" b="0" dirty="0" smtClean="0">
                <a:latin typeface="Book Antiqua" panose="02040602050305030304" pitchFamily="18" charset="0"/>
              </a:rPr>
              <a:t>0</a:t>
            </a:r>
            <a:endParaRPr lang="en-SG" b="0" dirty="0">
              <a:latin typeface="Book Antiqua" panose="02040602050305030304" pitchFamily="18" charset="0"/>
            </a:endParaRPr>
          </a:p>
        </p:txBody>
      </p:sp>
      <p:sp>
        <p:nvSpPr>
          <p:cNvPr id="50" name="TextBox 49"/>
          <p:cNvSpPr txBox="1"/>
          <p:nvPr/>
        </p:nvSpPr>
        <p:spPr>
          <a:xfrm>
            <a:off x="2552700" y="6064698"/>
            <a:ext cx="579120" cy="461665"/>
          </a:xfrm>
          <a:prstGeom prst="rect">
            <a:avLst/>
          </a:prstGeom>
          <a:noFill/>
        </p:spPr>
        <p:txBody>
          <a:bodyPr wrap="square" rtlCol="0">
            <a:spAutoFit/>
          </a:bodyPr>
          <a:lstStyle/>
          <a:p>
            <a:r>
              <a:rPr lang="en-US" sz="2400" b="0" dirty="0" smtClean="0">
                <a:latin typeface="Book Antiqua" panose="02040602050305030304" pitchFamily="18" charset="0"/>
              </a:rPr>
              <a:t>30</a:t>
            </a:r>
            <a:endParaRPr lang="en-SG" b="0" dirty="0">
              <a:latin typeface="Book Antiqua" panose="02040602050305030304" pitchFamily="18" charset="0"/>
            </a:endParaRPr>
          </a:p>
        </p:txBody>
      </p:sp>
      <p:sp>
        <p:nvSpPr>
          <p:cNvPr id="3" name="Oval 2"/>
          <p:cNvSpPr/>
          <p:nvPr/>
        </p:nvSpPr>
        <p:spPr bwMode="auto">
          <a:xfrm flipV="1">
            <a:off x="2679090" y="4640198"/>
            <a:ext cx="148045" cy="133113"/>
          </a:xfrm>
          <a:prstGeom prst="ellipse">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1" i="0" u="none" strike="noStrike" cap="none" normalizeH="0" baseline="0">
              <a:ln>
                <a:noFill/>
              </a:ln>
              <a:solidFill>
                <a:schemeClr val="tx1"/>
              </a:solidFill>
              <a:effectLst/>
              <a:latin typeface="Arial" charset="0"/>
            </a:endParaRPr>
          </a:p>
        </p:txBody>
      </p:sp>
      <p:cxnSp>
        <p:nvCxnSpPr>
          <p:cNvPr id="22" name="Straight Connector 21"/>
          <p:cNvCxnSpPr/>
          <p:nvPr/>
        </p:nvCxnSpPr>
        <p:spPr bwMode="auto">
          <a:xfrm flipV="1">
            <a:off x="1428808" y="4726147"/>
            <a:ext cx="1398327" cy="22086"/>
          </a:xfrm>
          <a:prstGeom prst="line">
            <a:avLst/>
          </a:prstGeom>
          <a:solidFill>
            <a:schemeClr val="accent1"/>
          </a:solidFill>
          <a:ln w="28575" cap="flat" cmpd="sng" algn="ctr">
            <a:solidFill>
              <a:schemeClr val="tx1"/>
            </a:solidFill>
            <a:prstDash val="dash"/>
            <a:round/>
            <a:headEnd type="none" w="sm" len="sm"/>
            <a:tailEnd type="none" w="sm" len="sm"/>
          </a:ln>
          <a:effectLst/>
        </p:spPr>
      </p:cxnSp>
      <p:cxnSp>
        <p:nvCxnSpPr>
          <p:cNvPr id="23" name="Straight Connector 22"/>
          <p:cNvCxnSpPr/>
          <p:nvPr/>
        </p:nvCxnSpPr>
        <p:spPr bwMode="auto">
          <a:xfrm>
            <a:off x="2758077" y="4713512"/>
            <a:ext cx="15602" cy="1241302"/>
          </a:xfrm>
          <a:prstGeom prst="line">
            <a:avLst/>
          </a:prstGeom>
          <a:solidFill>
            <a:schemeClr val="accent1"/>
          </a:solidFill>
          <a:ln w="28575" cap="flat" cmpd="sng" algn="ctr">
            <a:solidFill>
              <a:schemeClr val="tx1"/>
            </a:solidFill>
            <a:prstDash val="dash"/>
            <a:round/>
            <a:headEnd type="none" w="sm" len="sm"/>
            <a:tailEnd type="none" w="sm" len="sm"/>
          </a:ln>
          <a:effectLst/>
        </p:spPr>
      </p:cxnSp>
      <p:cxnSp>
        <p:nvCxnSpPr>
          <p:cNvPr id="28" name="Straight Connector 27"/>
          <p:cNvCxnSpPr>
            <a:endCxn id="32" idx="2"/>
          </p:cNvCxnSpPr>
          <p:nvPr/>
        </p:nvCxnSpPr>
        <p:spPr bwMode="auto">
          <a:xfrm flipV="1">
            <a:off x="1436251" y="5283960"/>
            <a:ext cx="655619" cy="14662"/>
          </a:xfrm>
          <a:prstGeom prst="line">
            <a:avLst/>
          </a:prstGeom>
          <a:solidFill>
            <a:schemeClr val="accent1"/>
          </a:solidFill>
          <a:ln w="28575" cap="flat" cmpd="sng" algn="ctr">
            <a:solidFill>
              <a:schemeClr val="tx1"/>
            </a:solidFill>
            <a:prstDash val="dash"/>
            <a:round/>
            <a:headEnd type="none" w="sm" len="sm"/>
            <a:tailEnd type="none" w="sm" len="sm"/>
          </a:ln>
          <a:effectLst/>
        </p:spPr>
      </p:cxnSp>
      <p:cxnSp>
        <p:nvCxnSpPr>
          <p:cNvPr id="29" name="Straight Connector 28"/>
          <p:cNvCxnSpPr/>
          <p:nvPr/>
        </p:nvCxnSpPr>
        <p:spPr bwMode="auto">
          <a:xfrm flipH="1">
            <a:off x="2135857" y="5256668"/>
            <a:ext cx="10051" cy="698146"/>
          </a:xfrm>
          <a:prstGeom prst="line">
            <a:avLst/>
          </a:prstGeom>
          <a:solidFill>
            <a:schemeClr val="accent1"/>
          </a:solidFill>
          <a:ln w="28575" cap="flat" cmpd="sng" algn="ctr">
            <a:solidFill>
              <a:schemeClr val="tx1"/>
            </a:solidFill>
            <a:prstDash val="dash"/>
            <a:round/>
            <a:headEnd type="none" w="sm" len="sm"/>
            <a:tailEnd type="none" w="sm" len="sm"/>
          </a:ln>
          <a:effectLst/>
        </p:spPr>
      </p:cxnSp>
      <p:sp>
        <p:nvSpPr>
          <p:cNvPr id="30" name="TextBox 29"/>
          <p:cNvSpPr txBox="1"/>
          <p:nvPr/>
        </p:nvSpPr>
        <p:spPr>
          <a:xfrm>
            <a:off x="618309" y="5053129"/>
            <a:ext cx="728801" cy="461665"/>
          </a:xfrm>
          <a:prstGeom prst="rect">
            <a:avLst/>
          </a:prstGeom>
          <a:noFill/>
        </p:spPr>
        <p:txBody>
          <a:bodyPr wrap="square" rtlCol="0">
            <a:spAutoFit/>
          </a:bodyPr>
          <a:lstStyle/>
          <a:p>
            <a:r>
              <a:rPr lang="en-US" sz="2400" b="0" dirty="0" smtClean="0">
                <a:latin typeface="Book Antiqua" panose="02040602050305030304" pitchFamily="18" charset="0"/>
              </a:rPr>
              <a:t>22.5</a:t>
            </a:r>
            <a:endParaRPr lang="en-SG" b="0" dirty="0">
              <a:latin typeface="Book Antiqua" panose="02040602050305030304" pitchFamily="18" charset="0"/>
            </a:endParaRPr>
          </a:p>
        </p:txBody>
      </p:sp>
      <p:sp>
        <p:nvSpPr>
          <p:cNvPr id="31" name="TextBox 30"/>
          <p:cNvSpPr txBox="1"/>
          <p:nvPr/>
        </p:nvSpPr>
        <p:spPr>
          <a:xfrm>
            <a:off x="1780900" y="6024109"/>
            <a:ext cx="728801" cy="461665"/>
          </a:xfrm>
          <a:prstGeom prst="rect">
            <a:avLst/>
          </a:prstGeom>
          <a:noFill/>
        </p:spPr>
        <p:txBody>
          <a:bodyPr wrap="square" rtlCol="0">
            <a:spAutoFit/>
          </a:bodyPr>
          <a:lstStyle/>
          <a:p>
            <a:r>
              <a:rPr lang="en-US" sz="2400" b="0" dirty="0" smtClean="0">
                <a:latin typeface="Book Antiqua" panose="02040602050305030304" pitchFamily="18" charset="0"/>
              </a:rPr>
              <a:t>22.5</a:t>
            </a:r>
            <a:endParaRPr lang="en-SG" b="0" dirty="0">
              <a:latin typeface="Book Antiqua" panose="02040602050305030304" pitchFamily="18" charset="0"/>
            </a:endParaRPr>
          </a:p>
        </p:txBody>
      </p:sp>
      <p:sp>
        <p:nvSpPr>
          <p:cNvPr id="32" name="Oval 31"/>
          <p:cNvSpPr/>
          <p:nvPr/>
        </p:nvSpPr>
        <p:spPr bwMode="auto">
          <a:xfrm flipV="1">
            <a:off x="2091870" y="5217404"/>
            <a:ext cx="148045" cy="133113"/>
          </a:xfrm>
          <a:prstGeom prst="ellipse">
            <a:avLst/>
          </a:prstGeom>
          <a:solidFill>
            <a:srgbClr val="FFFF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1" i="0" u="none" strike="noStrike" cap="none" normalizeH="0" baseline="0">
              <a:ln>
                <a:noFill/>
              </a:ln>
              <a:solidFill>
                <a:schemeClr val="tx1"/>
              </a:solidFill>
              <a:effectLst/>
              <a:latin typeface="Arial" charset="0"/>
            </a:endParaRPr>
          </a:p>
        </p:txBody>
      </p:sp>
      <p:cxnSp>
        <p:nvCxnSpPr>
          <p:cNvPr id="14" name="Straight Arrow Connector 13"/>
          <p:cNvCxnSpPr/>
          <p:nvPr/>
        </p:nvCxnSpPr>
        <p:spPr bwMode="auto">
          <a:xfrm flipH="1">
            <a:off x="2261774" y="2943946"/>
            <a:ext cx="878754" cy="2273458"/>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sp>
        <p:nvSpPr>
          <p:cNvPr id="20" name="TextBox 19"/>
          <p:cNvSpPr txBox="1"/>
          <p:nvPr/>
        </p:nvSpPr>
        <p:spPr>
          <a:xfrm>
            <a:off x="3154401" y="2591267"/>
            <a:ext cx="1698171" cy="830997"/>
          </a:xfrm>
          <a:prstGeom prst="rect">
            <a:avLst/>
          </a:prstGeom>
          <a:noFill/>
          <a:ln>
            <a:solidFill>
              <a:schemeClr val="tx1"/>
            </a:solidFill>
          </a:ln>
        </p:spPr>
        <p:txBody>
          <a:bodyPr wrap="square" rtlCol="0">
            <a:spAutoFit/>
          </a:bodyPr>
          <a:lstStyle/>
          <a:p>
            <a:pPr algn="ctr"/>
            <a:r>
              <a:rPr lang="en-US" sz="2400" b="0" dirty="0" smtClean="0">
                <a:latin typeface="Book Antiqua" panose="02040602050305030304" pitchFamily="18" charset="0"/>
              </a:rPr>
              <a:t>Collusive outcome</a:t>
            </a:r>
            <a:endParaRPr lang="en-SG" sz="2400" b="0" dirty="0">
              <a:latin typeface="Book Antiqua" panose="02040602050305030304" pitchFamily="18" charset="0"/>
            </a:endParaRPr>
          </a:p>
        </p:txBody>
      </p:sp>
      <p:cxnSp>
        <p:nvCxnSpPr>
          <p:cNvPr id="33" name="Straight Connector 32"/>
          <p:cNvCxnSpPr/>
          <p:nvPr/>
        </p:nvCxnSpPr>
        <p:spPr bwMode="auto">
          <a:xfrm>
            <a:off x="3041110" y="5257417"/>
            <a:ext cx="17364" cy="1228357"/>
          </a:xfrm>
          <a:prstGeom prst="line">
            <a:avLst/>
          </a:prstGeom>
          <a:solidFill>
            <a:schemeClr val="accent1"/>
          </a:solidFill>
          <a:ln w="28575" cap="flat" cmpd="sng" algn="ctr">
            <a:solidFill>
              <a:schemeClr val="tx1"/>
            </a:solidFill>
            <a:prstDash val="dash"/>
            <a:round/>
            <a:headEnd type="none" w="sm" len="sm"/>
            <a:tailEnd type="none" w="sm" len="sm"/>
          </a:ln>
          <a:effectLst/>
        </p:spPr>
      </p:cxnSp>
      <p:sp>
        <p:nvSpPr>
          <p:cNvPr id="35" name="TextBox 34"/>
          <p:cNvSpPr txBox="1"/>
          <p:nvPr/>
        </p:nvSpPr>
        <p:spPr>
          <a:xfrm>
            <a:off x="2657318" y="6421102"/>
            <a:ext cx="1198520" cy="461665"/>
          </a:xfrm>
          <a:prstGeom prst="rect">
            <a:avLst/>
          </a:prstGeom>
          <a:noFill/>
        </p:spPr>
        <p:txBody>
          <a:bodyPr wrap="square" rtlCol="0">
            <a:spAutoFit/>
          </a:bodyPr>
          <a:lstStyle/>
          <a:p>
            <a:r>
              <a:rPr lang="en-US" sz="2400" b="0" dirty="0" smtClean="0">
                <a:latin typeface="Book Antiqua" panose="02040602050305030304" pitchFamily="18" charset="0"/>
              </a:rPr>
              <a:t>33.75</a:t>
            </a:r>
            <a:endParaRPr lang="en-SG" b="0" dirty="0">
              <a:latin typeface="Book Antiqua" panose="02040602050305030304" pitchFamily="18" charset="0"/>
            </a:endParaRPr>
          </a:p>
        </p:txBody>
      </p:sp>
      <p:sp>
        <p:nvSpPr>
          <p:cNvPr id="36" name="Oval 35"/>
          <p:cNvSpPr/>
          <p:nvPr/>
        </p:nvSpPr>
        <p:spPr bwMode="auto">
          <a:xfrm flipV="1">
            <a:off x="2992483" y="5211087"/>
            <a:ext cx="148045" cy="133113"/>
          </a:xfrm>
          <a:prstGeom prst="ellipse">
            <a:avLst/>
          </a:prstGeom>
          <a:solidFill>
            <a:srgbClr val="92D05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1" i="0" u="none" strike="noStrike" cap="none" normalizeH="0" baseline="0">
              <a:ln>
                <a:noFill/>
              </a:ln>
              <a:solidFill>
                <a:schemeClr val="tx1"/>
              </a:solidFill>
              <a:effectLst/>
              <a:latin typeface="Arial" charset="0"/>
            </a:endParaRPr>
          </a:p>
        </p:txBody>
      </p:sp>
      <p:sp>
        <p:nvSpPr>
          <p:cNvPr id="37" name="TextBox 36"/>
          <p:cNvSpPr txBox="1"/>
          <p:nvPr/>
        </p:nvSpPr>
        <p:spPr>
          <a:xfrm>
            <a:off x="4017038" y="3683804"/>
            <a:ext cx="1698171" cy="830997"/>
          </a:xfrm>
          <a:prstGeom prst="rect">
            <a:avLst/>
          </a:prstGeom>
          <a:noFill/>
          <a:ln>
            <a:solidFill>
              <a:schemeClr val="tx1"/>
            </a:solidFill>
          </a:ln>
        </p:spPr>
        <p:txBody>
          <a:bodyPr wrap="square" rtlCol="0">
            <a:spAutoFit/>
          </a:bodyPr>
          <a:lstStyle/>
          <a:p>
            <a:pPr algn="ctr"/>
            <a:r>
              <a:rPr lang="en-US" sz="2400" b="0" dirty="0" smtClean="0">
                <a:latin typeface="Book Antiqua" panose="02040602050305030304" pitchFamily="18" charset="0"/>
              </a:rPr>
              <a:t>Outcome if SQ cheats</a:t>
            </a:r>
            <a:endParaRPr lang="en-SG" sz="2400" b="0" dirty="0">
              <a:latin typeface="Book Antiqua" panose="02040602050305030304" pitchFamily="18" charset="0"/>
            </a:endParaRPr>
          </a:p>
        </p:txBody>
      </p:sp>
      <p:cxnSp>
        <p:nvCxnSpPr>
          <p:cNvPr id="38" name="Straight Arrow Connector 37"/>
          <p:cNvCxnSpPr>
            <a:stCxn id="37" idx="1"/>
          </p:cNvCxnSpPr>
          <p:nvPr/>
        </p:nvCxnSpPr>
        <p:spPr bwMode="auto">
          <a:xfrm flipH="1">
            <a:off x="3158497" y="4099303"/>
            <a:ext cx="858541" cy="1113745"/>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9" name="Straight Arrow Connector 8"/>
          <p:cNvCxnSpPr>
            <a:stCxn id="32" idx="6"/>
            <a:endCxn id="36" idx="2"/>
          </p:cNvCxnSpPr>
          <p:nvPr/>
        </p:nvCxnSpPr>
        <p:spPr bwMode="auto">
          <a:xfrm flipV="1">
            <a:off x="2239915" y="5277643"/>
            <a:ext cx="752568" cy="6317"/>
          </a:xfrm>
          <a:prstGeom prst="straightConnector1">
            <a:avLst/>
          </a:prstGeom>
          <a:solidFill>
            <a:schemeClr val="accent1"/>
          </a:solidFill>
          <a:ln w="38100" cap="flat" cmpd="sng" algn="ctr">
            <a:solidFill>
              <a:srgbClr val="92D050"/>
            </a:solidFill>
            <a:prstDash val="solid"/>
            <a:round/>
            <a:headEnd type="none" w="sm" len="sm"/>
            <a:tailEnd type="triangle"/>
          </a:ln>
          <a:effectLst/>
        </p:spPr>
      </p:cxnSp>
      <p:sp>
        <p:nvSpPr>
          <p:cNvPr id="4" name="Slide Number Placeholder 3"/>
          <p:cNvSpPr>
            <a:spLocks noGrp="1"/>
          </p:cNvSpPr>
          <p:nvPr>
            <p:ph type="sldNum" sz="quarter" idx="12"/>
          </p:nvPr>
        </p:nvSpPr>
        <p:spPr/>
        <p:txBody>
          <a:bodyPr/>
          <a:lstStyle/>
          <a:p>
            <a:fld id="{6C7F7493-75C9-45F8-B2CF-5DC88B23674E}" type="slidenum">
              <a:rPr lang="en-SG" smtClean="0"/>
              <a:t>17</a:t>
            </a:fld>
            <a:endParaRPr lang="en-SG"/>
          </a:p>
        </p:txBody>
      </p:sp>
    </p:spTree>
    <p:extLst>
      <p:ext uri="{BB962C8B-B14F-4D97-AF65-F5344CB8AC3E}">
        <p14:creationId xmlns:p14="http://schemas.microsoft.com/office/powerpoint/2010/main" val="38732616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Book Antiqua" panose="02040602050305030304" pitchFamily="18" charset="0"/>
              </a:rPr>
              <a:t>Collusion</a:t>
            </a:r>
            <a:endParaRPr lang="en-SG" dirty="0">
              <a:latin typeface="Book Antiqua" panose="02040602050305030304" pitchFamily="18" charset="0"/>
            </a:endParaRPr>
          </a:p>
        </p:txBody>
      </p:sp>
      <p:cxnSp>
        <p:nvCxnSpPr>
          <p:cNvPr id="6" name="Straight Arrow Connector 5"/>
          <p:cNvCxnSpPr/>
          <p:nvPr/>
        </p:nvCxnSpPr>
        <p:spPr bwMode="auto">
          <a:xfrm flipV="1">
            <a:off x="1404258" y="1854926"/>
            <a:ext cx="0" cy="4101737"/>
          </a:xfrm>
          <a:prstGeom prst="straightConnector1">
            <a:avLst/>
          </a:prstGeom>
          <a:solidFill>
            <a:schemeClr val="accent1"/>
          </a:solidFill>
          <a:ln w="38100" cap="flat" cmpd="sng" algn="ctr">
            <a:solidFill>
              <a:schemeClr val="tx1"/>
            </a:solidFill>
            <a:prstDash val="solid"/>
            <a:round/>
            <a:headEnd type="none" w="sm" len="sm"/>
            <a:tailEnd type="triangle"/>
          </a:ln>
          <a:effectLst/>
        </p:spPr>
      </p:cxnSp>
      <p:cxnSp>
        <p:nvCxnSpPr>
          <p:cNvPr id="7" name="Straight Arrow Connector 6"/>
          <p:cNvCxnSpPr/>
          <p:nvPr/>
        </p:nvCxnSpPr>
        <p:spPr bwMode="auto">
          <a:xfrm>
            <a:off x="1404258" y="5956663"/>
            <a:ext cx="5580017" cy="0"/>
          </a:xfrm>
          <a:prstGeom prst="straightConnector1">
            <a:avLst/>
          </a:prstGeom>
          <a:solidFill>
            <a:schemeClr val="accent1"/>
          </a:solidFill>
          <a:ln w="38100" cap="flat" cmpd="sng" algn="ctr">
            <a:solidFill>
              <a:schemeClr val="tx1"/>
            </a:solidFill>
            <a:prstDash val="solid"/>
            <a:round/>
            <a:headEnd type="none" w="sm" len="sm"/>
            <a:tailEnd type="triangle"/>
          </a:ln>
          <a:effectLst/>
        </p:spPr>
      </p:cxnSp>
      <p:sp>
        <p:nvSpPr>
          <p:cNvPr id="10" name="TextBox 9"/>
          <p:cNvSpPr txBox="1"/>
          <p:nvPr/>
        </p:nvSpPr>
        <p:spPr>
          <a:xfrm>
            <a:off x="6984275" y="5695053"/>
            <a:ext cx="444138" cy="461665"/>
          </a:xfrm>
          <a:prstGeom prst="rect">
            <a:avLst/>
          </a:prstGeom>
          <a:noFill/>
        </p:spPr>
        <p:txBody>
          <a:bodyPr wrap="square" rtlCol="0">
            <a:spAutoFit/>
          </a:bodyPr>
          <a:lstStyle/>
          <a:p>
            <a:r>
              <a:rPr lang="en-US" sz="2400" b="0" dirty="0" smtClean="0">
                <a:latin typeface="Book Antiqua" panose="02040602050305030304" pitchFamily="18" charset="0"/>
              </a:rPr>
              <a:t>X</a:t>
            </a:r>
            <a:endParaRPr lang="en-SG" b="0" dirty="0">
              <a:latin typeface="Book Antiqua" panose="02040602050305030304" pitchFamily="18" charset="0"/>
            </a:endParaRPr>
          </a:p>
        </p:txBody>
      </p:sp>
      <p:sp>
        <p:nvSpPr>
          <p:cNvPr id="11" name="TextBox 10"/>
          <p:cNvSpPr txBox="1"/>
          <p:nvPr/>
        </p:nvSpPr>
        <p:spPr>
          <a:xfrm>
            <a:off x="1182189" y="1420531"/>
            <a:ext cx="444138" cy="461665"/>
          </a:xfrm>
          <a:prstGeom prst="rect">
            <a:avLst/>
          </a:prstGeom>
          <a:noFill/>
        </p:spPr>
        <p:txBody>
          <a:bodyPr wrap="square" rtlCol="0">
            <a:spAutoFit/>
          </a:bodyPr>
          <a:lstStyle/>
          <a:p>
            <a:r>
              <a:rPr lang="en-US" sz="2400" b="0" dirty="0">
                <a:latin typeface="Book Antiqua" panose="02040602050305030304" pitchFamily="18" charset="0"/>
              </a:rPr>
              <a:t>Y</a:t>
            </a:r>
            <a:endParaRPr lang="en-SG" b="0" dirty="0">
              <a:latin typeface="Book Antiqua" panose="02040602050305030304" pitchFamily="18" charset="0"/>
            </a:endParaRPr>
          </a:p>
        </p:txBody>
      </p:sp>
      <p:cxnSp>
        <p:nvCxnSpPr>
          <p:cNvPr id="13" name="Straight Connector 12"/>
          <p:cNvCxnSpPr/>
          <p:nvPr/>
        </p:nvCxnSpPr>
        <p:spPr bwMode="auto">
          <a:xfrm>
            <a:off x="1402081" y="2221064"/>
            <a:ext cx="2037805" cy="3735599"/>
          </a:xfrm>
          <a:prstGeom prst="line">
            <a:avLst/>
          </a:prstGeom>
          <a:solidFill>
            <a:schemeClr val="accent1"/>
          </a:solidFill>
          <a:ln w="28575" cap="flat" cmpd="sng" algn="ctr">
            <a:solidFill>
              <a:srgbClr val="002060"/>
            </a:solidFill>
            <a:prstDash val="solid"/>
            <a:round/>
            <a:headEnd type="none" w="sm" len="sm"/>
            <a:tailEnd type="none" w="sm" len="sm"/>
          </a:ln>
          <a:effectLst/>
        </p:spPr>
      </p:cxnSp>
      <p:sp>
        <p:nvSpPr>
          <p:cNvPr id="15" name="TextBox 14"/>
          <p:cNvSpPr txBox="1"/>
          <p:nvPr/>
        </p:nvSpPr>
        <p:spPr>
          <a:xfrm>
            <a:off x="3217817" y="6056106"/>
            <a:ext cx="579120" cy="461665"/>
          </a:xfrm>
          <a:prstGeom prst="rect">
            <a:avLst/>
          </a:prstGeom>
          <a:noFill/>
        </p:spPr>
        <p:txBody>
          <a:bodyPr wrap="square" rtlCol="0">
            <a:spAutoFit/>
          </a:bodyPr>
          <a:lstStyle/>
          <a:p>
            <a:r>
              <a:rPr lang="en-US" sz="2400" b="0" dirty="0" smtClean="0">
                <a:latin typeface="Book Antiqua" panose="02040602050305030304" pitchFamily="18" charset="0"/>
              </a:rPr>
              <a:t>45</a:t>
            </a:r>
            <a:endParaRPr lang="en-SG" b="0" dirty="0">
              <a:latin typeface="Book Antiqua" panose="02040602050305030304" pitchFamily="18" charset="0"/>
            </a:endParaRPr>
          </a:p>
        </p:txBody>
      </p:sp>
      <p:sp>
        <p:nvSpPr>
          <p:cNvPr id="16" name="TextBox 15"/>
          <p:cNvSpPr txBox="1"/>
          <p:nvPr/>
        </p:nvSpPr>
        <p:spPr>
          <a:xfrm>
            <a:off x="767990" y="3944926"/>
            <a:ext cx="579120" cy="461665"/>
          </a:xfrm>
          <a:prstGeom prst="rect">
            <a:avLst/>
          </a:prstGeom>
          <a:noFill/>
        </p:spPr>
        <p:txBody>
          <a:bodyPr wrap="square" rtlCol="0">
            <a:spAutoFit/>
          </a:bodyPr>
          <a:lstStyle/>
          <a:p>
            <a:r>
              <a:rPr lang="en-US" sz="2400" b="0" dirty="0" smtClean="0">
                <a:latin typeface="Book Antiqua" panose="02040602050305030304" pitchFamily="18" charset="0"/>
              </a:rPr>
              <a:t>45</a:t>
            </a:r>
            <a:endParaRPr lang="en-SG" b="0" dirty="0">
              <a:latin typeface="Book Antiqua" panose="02040602050305030304" pitchFamily="18" charset="0"/>
            </a:endParaRPr>
          </a:p>
        </p:txBody>
      </p:sp>
      <p:sp>
        <p:nvSpPr>
          <p:cNvPr id="17" name="TextBox 16"/>
          <p:cNvSpPr txBox="1"/>
          <p:nvPr/>
        </p:nvSpPr>
        <p:spPr>
          <a:xfrm>
            <a:off x="767990" y="2017499"/>
            <a:ext cx="579120" cy="461665"/>
          </a:xfrm>
          <a:prstGeom prst="rect">
            <a:avLst/>
          </a:prstGeom>
          <a:noFill/>
        </p:spPr>
        <p:txBody>
          <a:bodyPr wrap="square" rtlCol="0">
            <a:spAutoFit/>
          </a:bodyPr>
          <a:lstStyle/>
          <a:p>
            <a:r>
              <a:rPr lang="en-US" sz="2400" b="0" dirty="0" smtClean="0">
                <a:latin typeface="Book Antiqua" panose="02040602050305030304" pitchFamily="18" charset="0"/>
              </a:rPr>
              <a:t>90</a:t>
            </a:r>
            <a:endParaRPr lang="en-SG" b="0" dirty="0">
              <a:latin typeface="Book Antiqua" panose="02040602050305030304" pitchFamily="18" charset="0"/>
            </a:endParaRPr>
          </a:p>
        </p:txBody>
      </p:sp>
      <p:cxnSp>
        <p:nvCxnSpPr>
          <p:cNvPr id="18" name="Straight Connector 17"/>
          <p:cNvCxnSpPr/>
          <p:nvPr/>
        </p:nvCxnSpPr>
        <p:spPr bwMode="auto">
          <a:xfrm>
            <a:off x="1406436" y="4175759"/>
            <a:ext cx="4332513" cy="1780904"/>
          </a:xfrm>
          <a:prstGeom prst="line">
            <a:avLst/>
          </a:prstGeom>
          <a:solidFill>
            <a:schemeClr val="accent1"/>
          </a:solidFill>
          <a:ln w="28575" cap="flat" cmpd="sng" algn="ctr">
            <a:solidFill>
              <a:srgbClr val="C00000"/>
            </a:solidFill>
            <a:prstDash val="solid"/>
            <a:round/>
            <a:headEnd type="none" w="sm" len="sm"/>
            <a:tailEnd type="none" w="sm" len="sm"/>
          </a:ln>
          <a:effectLst/>
        </p:spPr>
      </p:cxnSp>
      <p:sp>
        <p:nvSpPr>
          <p:cNvPr id="21" name="TextBox 20"/>
          <p:cNvSpPr txBox="1"/>
          <p:nvPr/>
        </p:nvSpPr>
        <p:spPr>
          <a:xfrm>
            <a:off x="5449389" y="6056105"/>
            <a:ext cx="579120" cy="461665"/>
          </a:xfrm>
          <a:prstGeom prst="rect">
            <a:avLst/>
          </a:prstGeom>
          <a:noFill/>
        </p:spPr>
        <p:txBody>
          <a:bodyPr wrap="square" rtlCol="0">
            <a:spAutoFit/>
          </a:bodyPr>
          <a:lstStyle/>
          <a:p>
            <a:r>
              <a:rPr lang="en-US" sz="2400" b="0" dirty="0" smtClean="0">
                <a:latin typeface="Book Antiqua" panose="02040602050305030304" pitchFamily="18" charset="0"/>
              </a:rPr>
              <a:t>90</a:t>
            </a:r>
            <a:endParaRPr lang="en-SG" b="0" dirty="0">
              <a:latin typeface="Book Antiqua" panose="02040602050305030304" pitchFamily="18" charset="0"/>
            </a:endParaRPr>
          </a:p>
        </p:txBody>
      </p:sp>
      <p:cxnSp>
        <p:nvCxnSpPr>
          <p:cNvPr id="24" name="Straight Arrow Connector 23"/>
          <p:cNvCxnSpPr/>
          <p:nvPr/>
        </p:nvCxnSpPr>
        <p:spPr bwMode="auto">
          <a:xfrm flipH="1">
            <a:off x="1561823" y="1582165"/>
            <a:ext cx="653143" cy="850832"/>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mc:AlternateContent xmlns:mc="http://schemas.openxmlformats.org/markup-compatibility/2006" xmlns:a14="http://schemas.microsoft.com/office/drawing/2010/main">
        <mc:Choice Requires="a14">
          <p:sp>
            <p:nvSpPr>
              <p:cNvPr id="25" name="TextBox 24"/>
              <p:cNvSpPr txBox="1"/>
              <p:nvPr/>
            </p:nvSpPr>
            <p:spPr>
              <a:xfrm>
                <a:off x="2261772" y="1186502"/>
                <a:ext cx="2780491" cy="984180"/>
              </a:xfrm>
              <a:prstGeom prst="rect">
                <a:avLst/>
              </a:prstGeom>
              <a:noFill/>
              <a:ln>
                <a:solidFill>
                  <a:srgbClr val="002060"/>
                </a:solidFill>
              </a:ln>
            </p:spPr>
            <p:txBody>
              <a:bodyPr wrap="square" rtlCol="0">
                <a:spAutoFit/>
              </a:bodyPr>
              <a:lstStyle/>
              <a:p>
                <a:r>
                  <a:rPr lang="en-US" sz="2400" b="0" dirty="0" smtClean="0">
                    <a:latin typeface="Book Antiqua" panose="02040602050305030304" pitchFamily="18" charset="0"/>
                  </a:rPr>
                  <a:t>SQ’s best response function: </a:t>
                </a:r>
                <a14:m>
                  <m:oMath xmlns:m="http://schemas.openxmlformats.org/officeDocument/2006/math">
                    <m:r>
                      <a:rPr lang="en-US" sz="2400" b="0" i="1" smtClean="0">
                        <a:latin typeface="Cambria Math" panose="02040503050406030204" pitchFamily="18" charset="0"/>
                      </a:rPr>
                      <m:t>𝑋</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90−</m:t>
                        </m:r>
                        <m:r>
                          <a:rPr lang="en-US" sz="2400" b="0" i="1" smtClean="0">
                            <a:latin typeface="Cambria Math" panose="02040503050406030204" pitchFamily="18" charset="0"/>
                          </a:rPr>
                          <m:t>𝑌</m:t>
                        </m:r>
                      </m:num>
                      <m:den>
                        <m:r>
                          <a:rPr lang="en-US" sz="2400" b="0" i="1" smtClean="0">
                            <a:latin typeface="Cambria Math" panose="02040503050406030204" pitchFamily="18" charset="0"/>
                          </a:rPr>
                          <m:t>2</m:t>
                        </m:r>
                      </m:den>
                    </m:f>
                  </m:oMath>
                </a14:m>
                <a:endParaRPr lang="en-SG" sz="2400" b="0" dirty="0">
                  <a:latin typeface="Book Antiqua" panose="02040602050305030304" pitchFamily="18" charset="0"/>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2261772" y="1186502"/>
                <a:ext cx="2780491" cy="984180"/>
              </a:xfrm>
              <a:prstGeom prst="rect">
                <a:avLst/>
              </a:prstGeom>
              <a:blipFill rotWithShape="0">
                <a:blip r:embed="rId2"/>
                <a:stretch>
                  <a:fillRect l="-3057" t="-4294" r="-2620" b="-6135"/>
                </a:stretch>
              </a:blipFill>
              <a:ln>
                <a:solidFill>
                  <a:srgbClr val="002060"/>
                </a:solidFill>
              </a:ln>
            </p:spPr>
            <p:txBody>
              <a:bodyPr/>
              <a:lstStyle/>
              <a:p>
                <a:r>
                  <a:rPr lang="en-SG">
                    <a:noFill/>
                  </a:rPr>
                  <a:t> </a:t>
                </a:r>
              </a:p>
            </p:txBody>
          </p:sp>
        </mc:Fallback>
      </mc:AlternateContent>
      <p:cxnSp>
        <p:nvCxnSpPr>
          <p:cNvPr id="26" name="Straight Arrow Connector 25"/>
          <p:cNvCxnSpPr/>
          <p:nvPr/>
        </p:nvCxnSpPr>
        <p:spPr bwMode="auto">
          <a:xfrm flipH="1">
            <a:off x="5449389" y="4935054"/>
            <a:ext cx="653143" cy="850832"/>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mc:AlternateContent xmlns:mc="http://schemas.openxmlformats.org/markup-compatibility/2006" xmlns:a14="http://schemas.microsoft.com/office/drawing/2010/main">
        <mc:Choice Requires="a14">
          <p:sp>
            <p:nvSpPr>
              <p:cNvPr id="27" name="TextBox 26"/>
              <p:cNvSpPr txBox="1"/>
              <p:nvPr/>
            </p:nvSpPr>
            <p:spPr>
              <a:xfrm>
                <a:off x="6102532" y="4485552"/>
                <a:ext cx="2858588" cy="984180"/>
              </a:xfrm>
              <a:prstGeom prst="rect">
                <a:avLst/>
              </a:prstGeom>
              <a:noFill/>
              <a:ln>
                <a:solidFill>
                  <a:srgbClr val="C00000"/>
                </a:solidFill>
              </a:ln>
            </p:spPr>
            <p:txBody>
              <a:bodyPr wrap="square" rtlCol="0">
                <a:spAutoFit/>
              </a:bodyPr>
              <a:lstStyle/>
              <a:p>
                <a:r>
                  <a:rPr lang="en-US" sz="2400" b="0" dirty="0" smtClean="0">
                    <a:latin typeface="Book Antiqua" panose="02040602050305030304" pitchFamily="18" charset="0"/>
                  </a:rPr>
                  <a:t>MH’s best response function: </a:t>
                </a:r>
                <a14:m>
                  <m:oMath xmlns:m="http://schemas.openxmlformats.org/officeDocument/2006/math">
                    <m:r>
                      <a:rPr lang="en-US" sz="2400" b="0" i="1" smtClean="0">
                        <a:latin typeface="Cambria Math" panose="02040503050406030204" pitchFamily="18" charset="0"/>
                      </a:rPr>
                      <m:t>𝑌</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90−</m:t>
                        </m:r>
                        <m:r>
                          <a:rPr lang="en-US" sz="2400" b="0" i="1" smtClean="0">
                            <a:latin typeface="Cambria Math" panose="02040503050406030204" pitchFamily="18" charset="0"/>
                          </a:rPr>
                          <m:t>𝑋</m:t>
                        </m:r>
                      </m:num>
                      <m:den>
                        <m:r>
                          <a:rPr lang="en-US" sz="2400" b="0" i="1" smtClean="0">
                            <a:latin typeface="Cambria Math" panose="02040503050406030204" pitchFamily="18" charset="0"/>
                          </a:rPr>
                          <m:t>2</m:t>
                        </m:r>
                      </m:den>
                    </m:f>
                  </m:oMath>
                </a14:m>
                <a:endParaRPr lang="en-SG" sz="2400" b="0" dirty="0">
                  <a:latin typeface="Book Antiqua" panose="02040602050305030304" pitchFamily="18" charset="0"/>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6102532" y="4485552"/>
                <a:ext cx="2858588" cy="984180"/>
              </a:xfrm>
              <a:prstGeom prst="rect">
                <a:avLst/>
              </a:prstGeom>
              <a:blipFill rotWithShape="0">
                <a:blip r:embed="rId3"/>
                <a:stretch>
                  <a:fillRect l="-2972" t="-4294" r="-4883" b="-6135"/>
                </a:stretch>
              </a:blipFill>
              <a:ln>
                <a:solidFill>
                  <a:srgbClr val="C00000"/>
                </a:solidFill>
              </a:ln>
            </p:spPr>
            <p:txBody>
              <a:bodyPr/>
              <a:lstStyle/>
              <a:p>
                <a:r>
                  <a:rPr lang="en-SG">
                    <a:noFill/>
                  </a:rPr>
                  <a:t> </a:t>
                </a:r>
              </a:p>
            </p:txBody>
          </p:sp>
        </mc:Fallback>
      </mc:AlternateContent>
      <p:sp>
        <p:nvSpPr>
          <p:cNvPr id="34" name="TextBox 33"/>
          <p:cNvSpPr txBox="1"/>
          <p:nvPr/>
        </p:nvSpPr>
        <p:spPr>
          <a:xfrm>
            <a:off x="771912" y="4542478"/>
            <a:ext cx="579120" cy="461665"/>
          </a:xfrm>
          <a:prstGeom prst="rect">
            <a:avLst/>
          </a:prstGeom>
          <a:noFill/>
        </p:spPr>
        <p:txBody>
          <a:bodyPr wrap="square" rtlCol="0">
            <a:spAutoFit/>
          </a:bodyPr>
          <a:lstStyle/>
          <a:p>
            <a:r>
              <a:rPr lang="en-US" sz="2400" b="0" dirty="0">
                <a:latin typeface="Book Antiqua" panose="02040602050305030304" pitchFamily="18" charset="0"/>
              </a:rPr>
              <a:t>3</a:t>
            </a:r>
            <a:r>
              <a:rPr lang="en-US" sz="2400" b="0" dirty="0" smtClean="0">
                <a:latin typeface="Book Antiqua" panose="02040602050305030304" pitchFamily="18" charset="0"/>
              </a:rPr>
              <a:t>0</a:t>
            </a:r>
            <a:endParaRPr lang="en-SG" b="0" dirty="0">
              <a:latin typeface="Book Antiqua" panose="02040602050305030304" pitchFamily="18" charset="0"/>
            </a:endParaRPr>
          </a:p>
        </p:txBody>
      </p:sp>
      <p:sp>
        <p:nvSpPr>
          <p:cNvPr id="50" name="TextBox 49"/>
          <p:cNvSpPr txBox="1"/>
          <p:nvPr/>
        </p:nvSpPr>
        <p:spPr>
          <a:xfrm>
            <a:off x="2552700" y="6064698"/>
            <a:ext cx="579120" cy="461665"/>
          </a:xfrm>
          <a:prstGeom prst="rect">
            <a:avLst/>
          </a:prstGeom>
          <a:noFill/>
        </p:spPr>
        <p:txBody>
          <a:bodyPr wrap="square" rtlCol="0">
            <a:spAutoFit/>
          </a:bodyPr>
          <a:lstStyle/>
          <a:p>
            <a:r>
              <a:rPr lang="en-US" sz="2400" b="0" dirty="0" smtClean="0">
                <a:latin typeface="Book Antiqua" panose="02040602050305030304" pitchFamily="18" charset="0"/>
              </a:rPr>
              <a:t>30</a:t>
            </a:r>
            <a:endParaRPr lang="en-SG" b="0" dirty="0">
              <a:latin typeface="Book Antiqua" panose="02040602050305030304" pitchFamily="18" charset="0"/>
            </a:endParaRPr>
          </a:p>
        </p:txBody>
      </p:sp>
      <p:sp>
        <p:nvSpPr>
          <p:cNvPr id="3" name="Oval 2"/>
          <p:cNvSpPr/>
          <p:nvPr/>
        </p:nvSpPr>
        <p:spPr bwMode="auto">
          <a:xfrm flipV="1">
            <a:off x="2679090" y="4640198"/>
            <a:ext cx="148045" cy="133113"/>
          </a:xfrm>
          <a:prstGeom prst="ellipse">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1" i="0" u="none" strike="noStrike" cap="none" normalizeH="0" baseline="0">
              <a:ln>
                <a:noFill/>
              </a:ln>
              <a:solidFill>
                <a:schemeClr val="tx1"/>
              </a:solidFill>
              <a:effectLst/>
              <a:latin typeface="Arial" charset="0"/>
            </a:endParaRPr>
          </a:p>
        </p:txBody>
      </p:sp>
      <p:cxnSp>
        <p:nvCxnSpPr>
          <p:cNvPr id="22" name="Straight Connector 21"/>
          <p:cNvCxnSpPr/>
          <p:nvPr/>
        </p:nvCxnSpPr>
        <p:spPr bwMode="auto">
          <a:xfrm flipV="1">
            <a:off x="1428808" y="4726147"/>
            <a:ext cx="1398327" cy="22086"/>
          </a:xfrm>
          <a:prstGeom prst="line">
            <a:avLst/>
          </a:prstGeom>
          <a:solidFill>
            <a:schemeClr val="accent1"/>
          </a:solidFill>
          <a:ln w="28575" cap="flat" cmpd="sng" algn="ctr">
            <a:solidFill>
              <a:schemeClr val="tx1"/>
            </a:solidFill>
            <a:prstDash val="dash"/>
            <a:round/>
            <a:headEnd type="none" w="sm" len="sm"/>
            <a:tailEnd type="none" w="sm" len="sm"/>
          </a:ln>
          <a:effectLst/>
        </p:spPr>
      </p:cxnSp>
      <p:cxnSp>
        <p:nvCxnSpPr>
          <p:cNvPr id="23" name="Straight Connector 22"/>
          <p:cNvCxnSpPr/>
          <p:nvPr/>
        </p:nvCxnSpPr>
        <p:spPr bwMode="auto">
          <a:xfrm>
            <a:off x="2758077" y="4713512"/>
            <a:ext cx="15602" cy="1241302"/>
          </a:xfrm>
          <a:prstGeom prst="line">
            <a:avLst/>
          </a:prstGeom>
          <a:solidFill>
            <a:schemeClr val="accent1"/>
          </a:solidFill>
          <a:ln w="28575" cap="flat" cmpd="sng" algn="ctr">
            <a:solidFill>
              <a:schemeClr val="tx1"/>
            </a:solidFill>
            <a:prstDash val="dash"/>
            <a:round/>
            <a:headEnd type="none" w="sm" len="sm"/>
            <a:tailEnd type="none" w="sm" len="sm"/>
          </a:ln>
          <a:effectLst/>
        </p:spPr>
      </p:cxnSp>
      <p:cxnSp>
        <p:nvCxnSpPr>
          <p:cNvPr id="28" name="Straight Connector 27"/>
          <p:cNvCxnSpPr>
            <a:endCxn id="32" idx="2"/>
          </p:cNvCxnSpPr>
          <p:nvPr/>
        </p:nvCxnSpPr>
        <p:spPr bwMode="auto">
          <a:xfrm flipV="1">
            <a:off x="1436251" y="5283960"/>
            <a:ext cx="655619" cy="14662"/>
          </a:xfrm>
          <a:prstGeom prst="line">
            <a:avLst/>
          </a:prstGeom>
          <a:solidFill>
            <a:schemeClr val="accent1"/>
          </a:solidFill>
          <a:ln w="28575" cap="flat" cmpd="sng" algn="ctr">
            <a:solidFill>
              <a:schemeClr val="tx1"/>
            </a:solidFill>
            <a:prstDash val="dash"/>
            <a:round/>
            <a:headEnd type="none" w="sm" len="sm"/>
            <a:tailEnd type="none" w="sm" len="sm"/>
          </a:ln>
          <a:effectLst/>
        </p:spPr>
      </p:cxnSp>
      <p:cxnSp>
        <p:nvCxnSpPr>
          <p:cNvPr id="29" name="Straight Connector 28"/>
          <p:cNvCxnSpPr/>
          <p:nvPr/>
        </p:nvCxnSpPr>
        <p:spPr bwMode="auto">
          <a:xfrm flipH="1">
            <a:off x="2135857" y="5256668"/>
            <a:ext cx="10051" cy="698146"/>
          </a:xfrm>
          <a:prstGeom prst="line">
            <a:avLst/>
          </a:prstGeom>
          <a:solidFill>
            <a:schemeClr val="accent1"/>
          </a:solidFill>
          <a:ln w="28575" cap="flat" cmpd="sng" algn="ctr">
            <a:solidFill>
              <a:schemeClr val="tx1"/>
            </a:solidFill>
            <a:prstDash val="dash"/>
            <a:round/>
            <a:headEnd type="none" w="sm" len="sm"/>
            <a:tailEnd type="none" w="sm" len="sm"/>
          </a:ln>
          <a:effectLst/>
        </p:spPr>
      </p:cxnSp>
      <p:sp>
        <p:nvSpPr>
          <p:cNvPr id="30" name="TextBox 29"/>
          <p:cNvSpPr txBox="1"/>
          <p:nvPr/>
        </p:nvSpPr>
        <p:spPr>
          <a:xfrm>
            <a:off x="618309" y="5053129"/>
            <a:ext cx="728801" cy="461665"/>
          </a:xfrm>
          <a:prstGeom prst="rect">
            <a:avLst/>
          </a:prstGeom>
          <a:noFill/>
        </p:spPr>
        <p:txBody>
          <a:bodyPr wrap="square" rtlCol="0">
            <a:spAutoFit/>
          </a:bodyPr>
          <a:lstStyle/>
          <a:p>
            <a:r>
              <a:rPr lang="en-US" sz="2400" b="0" dirty="0" smtClean="0">
                <a:latin typeface="Book Antiqua" panose="02040602050305030304" pitchFamily="18" charset="0"/>
              </a:rPr>
              <a:t>22.5</a:t>
            </a:r>
            <a:endParaRPr lang="en-SG" b="0" dirty="0">
              <a:latin typeface="Book Antiqua" panose="02040602050305030304" pitchFamily="18" charset="0"/>
            </a:endParaRPr>
          </a:p>
        </p:txBody>
      </p:sp>
      <p:sp>
        <p:nvSpPr>
          <p:cNvPr id="31" name="TextBox 30"/>
          <p:cNvSpPr txBox="1"/>
          <p:nvPr/>
        </p:nvSpPr>
        <p:spPr>
          <a:xfrm>
            <a:off x="1780900" y="6024109"/>
            <a:ext cx="728801" cy="461665"/>
          </a:xfrm>
          <a:prstGeom prst="rect">
            <a:avLst/>
          </a:prstGeom>
          <a:noFill/>
        </p:spPr>
        <p:txBody>
          <a:bodyPr wrap="square" rtlCol="0">
            <a:spAutoFit/>
          </a:bodyPr>
          <a:lstStyle/>
          <a:p>
            <a:r>
              <a:rPr lang="en-US" sz="2400" b="0" dirty="0" smtClean="0">
                <a:latin typeface="Book Antiqua" panose="02040602050305030304" pitchFamily="18" charset="0"/>
              </a:rPr>
              <a:t>22.5</a:t>
            </a:r>
            <a:endParaRPr lang="en-SG" b="0" dirty="0">
              <a:latin typeface="Book Antiqua" panose="02040602050305030304" pitchFamily="18" charset="0"/>
            </a:endParaRPr>
          </a:p>
        </p:txBody>
      </p:sp>
      <p:sp>
        <p:nvSpPr>
          <p:cNvPr id="32" name="Oval 31"/>
          <p:cNvSpPr/>
          <p:nvPr/>
        </p:nvSpPr>
        <p:spPr bwMode="auto">
          <a:xfrm flipV="1">
            <a:off x="2091870" y="5217404"/>
            <a:ext cx="148045" cy="133113"/>
          </a:xfrm>
          <a:prstGeom prst="ellipse">
            <a:avLst/>
          </a:prstGeom>
          <a:solidFill>
            <a:srgbClr val="FFFF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1" i="0" u="none" strike="noStrike" cap="none" normalizeH="0" baseline="0">
              <a:ln>
                <a:noFill/>
              </a:ln>
              <a:solidFill>
                <a:schemeClr val="tx1"/>
              </a:solidFill>
              <a:effectLst/>
              <a:latin typeface="Arial" charset="0"/>
            </a:endParaRPr>
          </a:p>
        </p:txBody>
      </p:sp>
      <p:cxnSp>
        <p:nvCxnSpPr>
          <p:cNvPr id="14" name="Straight Arrow Connector 13"/>
          <p:cNvCxnSpPr/>
          <p:nvPr/>
        </p:nvCxnSpPr>
        <p:spPr bwMode="auto">
          <a:xfrm flipH="1">
            <a:off x="2261774" y="2943946"/>
            <a:ext cx="878754" cy="2273458"/>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sp>
        <p:nvSpPr>
          <p:cNvPr id="20" name="TextBox 19"/>
          <p:cNvSpPr txBox="1"/>
          <p:nvPr/>
        </p:nvSpPr>
        <p:spPr>
          <a:xfrm>
            <a:off x="3154401" y="2591267"/>
            <a:ext cx="1698171" cy="830997"/>
          </a:xfrm>
          <a:prstGeom prst="rect">
            <a:avLst/>
          </a:prstGeom>
          <a:noFill/>
          <a:ln>
            <a:solidFill>
              <a:schemeClr val="tx1"/>
            </a:solidFill>
          </a:ln>
        </p:spPr>
        <p:txBody>
          <a:bodyPr wrap="square" rtlCol="0">
            <a:spAutoFit/>
          </a:bodyPr>
          <a:lstStyle/>
          <a:p>
            <a:pPr algn="ctr"/>
            <a:r>
              <a:rPr lang="en-US" sz="2400" b="0" dirty="0" smtClean="0">
                <a:latin typeface="Book Antiqua" panose="02040602050305030304" pitchFamily="18" charset="0"/>
              </a:rPr>
              <a:t>Collusive outcome</a:t>
            </a:r>
            <a:endParaRPr lang="en-SG" sz="2400" b="0" dirty="0">
              <a:latin typeface="Book Antiqua" panose="02040602050305030304" pitchFamily="18" charset="0"/>
            </a:endParaRPr>
          </a:p>
        </p:txBody>
      </p:sp>
      <p:cxnSp>
        <p:nvCxnSpPr>
          <p:cNvPr id="33" name="Straight Connector 32"/>
          <p:cNvCxnSpPr/>
          <p:nvPr/>
        </p:nvCxnSpPr>
        <p:spPr bwMode="auto">
          <a:xfrm>
            <a:off x="3041110" y="5257417"/>
            <a:ext cx="17364" cy="1228357"/>
          </a:xfrm>
          <a:prstGeom prst="line">
            <a:avLst/>
          </a:prstGeom>
          <a:solidFill>
            <a:schemeClr val="accent1"/>
          </a:solidFill>
          <a:ln w="28575" cap="flat" cmpd="sng" algn="ctr">
            <a:solidFill>
              <a:schemeClr val="tx1"/>
            </a:solidFill>
            <a:prstDash val="dash"/>
            <a:round/>
            <a:headEnd type="none" w="sm" len="sm"/>
            <a:tailEnd type="none" w="sm" len="sm"/>
          </a:ln>
          <a:effectLst/>
        </p:spPr>
      </p:cxnSp>
      <p:sp>
        <p:nvSpPr>
          <p:cNvPr id="35" name="TextBox 34"/>
          <p:cNvSpPr txBox="1"/>
          <p:nvPr/>
        </p:nvSpPr>
        <p:spPr>
          <a:xfrm>
            <a:off x="2657318" y="6421102"/>
            <a:ext cx="1198520" cy="461665"/>
          </a:xfrm>
          <a:prstGeom prst="rect">
            <a:avLst/>
          </a:prstGeom>
          <a:noFill/>
        </p:spPr>
        <p:txBody>
          <a:bodyPr wrap="square" rtlCol="0">
            <a:spAutoFit/>
          </a:bodyPr>
          <a:lstStyle/>
          <a:p>
            <a:r>
              <a:rPr lang="en-US" sz="2400" b="0" dirty="0" smtClean="0">
                <a:latin typeface="Book Antiqua" panose="02040602050305030304" pitchFamily="18" charset="0"/>
              </a:rPr>
              <a:t>33.75</a:t>
            </a:r>
            <a:endParaRPr lang="en-SG" b="0" dirty="0">
              <a:latin typeface="Book Antiqua" panose="02040602050305030304" pitchFamily="18" charset="0"/>
            </a:endParaRPr>
          </a:p>
        </p:txBody>
      </p:sp>
      <p:sp>
        <p:nvSpPr>
          <p:cNvPr id="36" name="Oval 35"/>
          <p:cNvSpPr/>
          <p:nvPr/>
        </p:nvSpPr>
        <p:spPr bwMode="auto">
          <a:xfrm flipV="1">
            <a:off x="2992483" y="5211087"/>
            <a:ext cx="148045" cy="133113"/>
          </a:xfrm>
          <a:prstGeom prst="ellipse">
            <a:avLst/>
          </a:prstGeom>
          <a:solidFill>
            <a:srgbClr val="92D05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1" i="0" u="none" strike="noStrike" cap="none" normalizeH="0" baseline="0">
              <a:ln>
                <a:noFill/>
              </a:ln>
              <a:solidFill>
                <a:schemeClr val="tx1"/>
              </a:solidFill>
              <a:effectLst/>
              <a:latin typeface="Arial" charset="0"/>
            </a:endParaRPr>
          </a:p>
        </p:txBody>
      </p:sp>
      <p:sp>
        <p:nvSpPr>
          <p:cNvPr id="37" name="TextBox 36"/>
          <p:cNvSpPr txBox="1"/>
          <p:nvPr/>
        </p:nvSpPr>
        <p:spPr>
          <a:xfrm>
            <a:off x="3636832" y="3587110"/>
            <a:ext cx="4022156" cy="830997"/>
          </a:xfrm>
          <a:prstGeom prst="rect">
            <a:avLst/>
          </a:prstGeom>
          <a:noFill/>
          <a:ln>
            <a:solidFill>
              <a:schemeClr val="tx1"/>
            </a:solidFill>
          </a:ln>
        </p:spPr>
        <p:txBody>
          <a:bodyPr wrap="square" rtlCol="0">
            <a:spAutoFit/>
          </a:bodyPr>
          <a:lstStyle/>
          <a:p>
            <a:pPr algn="ctr"/>
            <a:r>
              <a:rPr lang="en-US" sz="2400" b="0" dirty="0" smtClean="0">
                <a:latin typeface="Book Antiqua" panose="02040602050305030304" pitchFamily="18" charset="0"/>
              </a:rPr>
              <a:t>Eventually, the firms revert to the </a:t>
            </a:r>
            <a:r>
              <a:rPr lang="en-US" sz="2400" b="0" dirty="0" err="1" smtClean="0">
                <a:latin typeface="Book Antiqua" panose="02040602050305030304" pitchFamily="18" charset="0"/>
              </a:rPr>
              <a:t>Cournot</a:t>
            </a:r>
            <a:r>
              <a:rPr lang="en-US" sz="2400" b="0" dirty="0" smtClean="0">
                <a:latin typeface="Book Antiqua" panose="02040602050305030304" pitchFamily="18" charset="0"/>
              </a:rPr>
              <a:t> outcome</a:t>
            </a:r>
            <a:endParaRPr lang="en-SG" sz="2400" b="0" dirty="0">
              <a:latin typeface="Book Antiqua" panose="02040602050305030304" pitchFamily="18" charset="0"/>
            </a:endParaRPr>
          </a:p>
        </p:txBody>
      </p:sp>
      <p:cxnSp>
        <p:nvCxnSpPr>
          <p:cNvPr id="38" name="Straight Arrow Connector 37"/>
          <p:cNvCxnSpPr/>
          <p:nvPr/>
        </p:nvCxnSpPr>
        <p:spPr bwMode="auto">
          <a:xfrm flipH="1">
            <a:off x="3113707" y="4249783"/>
            <a:ext cx="523125" cy="523528"/>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9" name="Straight Arrow Connector 8"/>
          <p:cNvCxnSpPr>
            <a:stCxn id="32" idx="6"/>
            <a:endCxn id="36" idx="2"/>
          </p:cNvCxnSpPr>
          <p:nvPr/>
        </p:nvCxnSpPr>
        <p:spPr bwMode="auto">
          <a:xfrm flipV="1">
            <a:off x="2239915" y="5277643"/>
            <a:ext cx="752568" cy="6317"/>
          </a:xfrm>
          <a:prstGeom prst="straightConnector1">
            <a:avLst/>
          </a:prstGeom>
          <a:solidFill>
            <a:schemeClr val="accent1"/>
          </a:solidFill>
          <a:ln w="38100" cap="flat" cmpd="sng" algn="ctr">
            <a:solidFill>
              <a:schemeClr val="bg1">
                <a:lumMod val="75000"/>
              </a:schemeClr>
            </a:solidFill>
            <a:prstDash val="solid"/>
            <a:round/>
            <a:headEnd type="none" w="sm" len="sm"/>
            <a:tailEnd type="triangle"/>
          </a:ln>
          <a:effectLst/>
        </p:spPr>
      </p:cxnSp>
      <p:cxnSp>
        <p:nvCxnSpPr>
          <p:cNvPr id="39" name="Straight Arrow Connector 38"/>
          <p:cNvCxnSpPr/>
          <p:nvPr/>
        </p:nvCxnSpPr>
        <p:spPr bwMode="auto">
          <a:xfrm flipV="1">
            <a:off x="3053442" y="4822897"/>
            <a:ext cx="5032" cy="387266"/>
          </a:xfrm>
          <a:prstGeom prst="straightConnector1">
            <a:avLst/>
          </a:prstGeom>
          <a:solidFill>
            <a:schemeClr val="accent1"/>
          </a:solidFill>
          <a:ln w="38100" cap="flat" cmpd="sng" algn="ctr">
            <a:solidFill>
              <a:srgbClr val="92D050"/>
            </a:solidFill>
            <a:prstDash val="solid"/>
            <a:round/>
            <a:headEnd type="none" w="sm" len="sm"/>
            <a:tailEnd type="triangle"/>
          </a:ln>
          <a:effectLst/>
        </p:spPr>
      </p:cxnSp>
      <p:cxnSp>
        <p:nvCxnSpPr>
          <p:cNvPr id="40" name="Straight Arrow Connector 39"/>
          <p:cNvCxnSpPr/>
          <p:nvPr/>
        </p:nvCxnSpPr>
        <p:spPr bwMode="auto">
          <a:xfrm flipH="1">
            <a:off x="2834638" y="4873481"/>
            <a:ext cx="215114" cy="13134"/>
          </a:xfrm>
          <a:prstGeom prst="straightConnector1">
            <a:avLst/>
          </a:prstGeom>
          <a:solidFill>
            <a:schemeClr val="accent1"/>
          </a:solidFill>
          <a:ln w="38100" cap="flat" cmpd="sng" algn="ctr">
            <a:solidFill>
              <a:srgbClr val="92D050"/>
            </a:solidFill>
            <a:prstDash val="solid"/>
            <a:round/>
            <a:headEnd type="none" w="sm" len="sm"/>
            <a:tailEnd type="triangle"/>
          </a:ln>
          <a:effectLst/>
        </p:spPr>
      </p:cxnSp>
      <p:cxnSp>
        <p:nvCxnSpPr>
          <p:cNvPr id="41" name="Straight Arrow Connector 40"/>
          <p:cNvCxnSpPr/>
          <p:nvPr/>
        </p:nvCxnSpPr>
        <p:spPr bwMode="auto">
          <a:xfrm flipH="1" flipV="1">
            <a:off x="2888094" y="4750245"/>
            <a:ext cx="6809" cy="90914"/>
          </a:xfrm>
          <a:prstGeom prst="straightConnector1">
            <a:avLst/>
          </a:prstGeom>
          <a:solidFill>
            <a:schemeClr val="accent1"/>
          </a:solidFill>
          <a:ln w="38100" cap="flat" cmpd="sng" algn="ctr">
            <a:solidFill>
              <a:srgbClr val="92D050"/>
            </a:solidFill>
            <a:prstDash val="solid"/>
            <a:round/>
            <a:headEnd type="none" w="sm" len="sm"/>
            <a:tailEnd type="triangle"/>
          </a:ln>
          <a:effectLst/>
        </p:spPr>
      </p:cxnSp>
      <p:sp>
        <p:nvSpPr>
          <p:cNvPr id="4" name="Slide Number Placeholder 3"/>
          <p:cNvSpPr>
            <a:spLocks noGrp="1"/>
          </p:cNvSpPr>
          <p:nvPr>
            <p:ph type="sldNum" sz="quarter" idx="12"/>
          </p:nvPr>
        </p:nvSpPr>
        <p:spPr/>
        <p:txBody>
          <a:bodyPr/>
          <a:lstStyle/>
          <a:p>
            <a:fld id="{6C7F7493-75C9-45F8-B2CF-5DC88B23674E}" type="slidenum">
              <a:rPr lang="en-SG" smtClean="0"/>
              <a:t>18</a:t>
            </a:fld>
            <a:endParaRPr lang="en-SG"/>
          </a:p>
        </p:txBody>
      </p:sp>
    </p:spTree>
    <p:extLst>
      <p:ext uri="{BB962C8B-B14F-4D97-AF65-F5344CB8AC3E}">
        <p14:creationId xmlns:p14="http://schemas.microsoft.com/office/powerpoint/2010/main" val="46070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Book Antiqua" panose="02040602050305030304" pitchFamily="18" charset="0"/>
              </a:rPr>
              <a:t>Collusion</a:t>
            </a:r>
            <a:endParaRPr lang="en-SG" dirty="0">
              <a:latin typeface="Book Antiqua" panose="02040602050305030304" pitchFamily="18" charset="0"/>
            </a:endParaRPr>
          </a:p>
        </p:txBody>
      </p:sp>
      <p:sp>
        <p:nvSpPr>
          <p:cNvPr id="3" name="Content Placeholder 2"/>
          <p:cNvSpPr>
            <a:spLocks noGrp="1"/>
          </p:cNvSpPr>
          <p:nvPr>
            <p:ph idx="1"/>
          </p:nvPr>
        </p:nvSpPr>
        <p:spPr/>
        <p:txBody>
          <a:bodyPr/>
          <a:lstStyle/>
          <a:p>
            <a:pPr>
              <a:buFont typeface="Arial" panose="020B0604020202020204" pitchFamily="34" charset="0"/>
              <a:buChar char="•"/>
            </a:pPr>
            <a:r>
              <a:rPr lang="en-US" b="0" dirty="0" smtClean="0">
                <a:latin typeface="Book Antiqua" panose="02040602050305030304" pitchFamily="18" charset="0"/>
              </a:rPr>
              <a:t>One-off cooperation between firms is fundamentally unstable.</a:t>
            </a:r>
          </a:p>
          <a:p>
            <a:pPr lvl="1">
              <a:buFont typeface="Arial" panose="020B0604020202020204" pitchFamily="34" charset="0"/>
              <a:buChar char="•"/>
            </a:pPr>
            <a:r>
              <a:rPr lang="en-US" sz="2800" b="0" dirty="0" smtClean="0">
                <a:latin typeface="Book Antiqua" panose="02040602050305030304" pitchFamily="18" charset="0"/>
              </a:rPr>
              <a:t>Example: Organization of the Petroleum Exporting Countries (OPEC) in the 1980s</a:t>
            </a:r>
          </a:p>
          <a:p>
            <a:pPr>
              <a:buFont typeface="Arial" panose="020B0604020202020204" pitchFamily="34" charset="0"/>
              <a:buChar char="•"/>
            </a:pPr>
            <a:r>
              <a:rPr lang="en-US" b="0" dirty="0" smtClean="0">
                <a:latin typeface="Book Antiqua" panose="02040602050305030304" pitchFamily="18" charset="0"/>
              </a:rPr>
              <a:t>But a cartel may be stable if the game is repeated many times instead of only once.</a:t>
            </a:r>
          </a:p>
          <a:p>
            <a:pPr>
              <a:buFont typeface="Arial" panose="020B0604020202020204" pitchFamily="34" charset="0"/>
              <a:buChar char="•"/>
            </a:pPr>
            <a:r>
              <a:rPr lang="en-US" b="0" dirty="0" smtClean="0">
                <a:latin typeface="Book Antiqua" panose="02040602050305030304" pitchFamily="18" charset="0"/>
              </a:rPr>
              <a:t>With repeated interactions, players can punish those who cheat</a:t>
            </a:r>
            <a:endParaRPr lang="en-SG" b="0" dirty="0">
              <a:latin typeface="Book Antiqua" panose="02040602050305030304" pitchFamily="18" charset="0"/>
            </a:endParaRPr>
          </a:p>
          <a:p>
            <a:endParaRPr lang="en-SG" dirty="0"/>
          </a:p>
        </p:txBody>
      </p:sp>
      <p:sp>
        <p:nvSpPr>
          <p:cNvPr id="4" name="Slide Number Placeholder 3"/>
          <p:cNvSpPr>
            <a:spLocks noGrp="1"/>
          </p:cNvSpPr>
          <p:nvPr>
            <p:ph type="sldNum" sz="quarter" idx="12"/>
          </p:nvPr>
        </p:nvSpPr>
        <p:spPr/>
        <p:txBody>
          <a:bodyPr/>
          <a:lstStyle/>
          <a:p>
            <a:fld id="{6C7F7493-75C9-45F8-B2CF-5DC88B23674E}" type="slidenum">
              <a:rPr lang="en-SG" smtClean="0"/>
              <a:t>19</a:t>
            </a:fld>
            <a:endParaRPr lang="en-SG"/>
          </a:p>
        </p:txBody>
      </p:sp>
    </p:spTree>
    <p:extLst>
      <p:ext uri="{BB962C8B-B14F-4D97-AF65-F5344CB8AC3E}">
        <p14:creationId xmlns:p14="http://schemas.microsoft.com/office/powerpoint/2010/main" val="843726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2125331"/>
            <a:ext cx="6858000" cy="1790700"/>
          </a:xfrm>
        </p:spPr>
        <p:txBody>
          <a:bodyPr>
            <a:normAutofit/>
          </a:bodyPr>
          <a:lstStyle/>
          <a:p>
            <a:r>
              <a:rPr lang="en-US" sz="3600" dirty="0">
                <a:latin typeface="Book Antiqua" panose="02040602050305030304" pitchFamily="18" charset="0"/>
              </a:rPr>
              <a:t>Chapter 28:</a:t>
            </a:r>
            <a:br>
              <a:rPr lang="en-US" sz="3600" dirty="0">
                <a:latin typeface="Book Antiqua" panose="02040602050305030304" pitchFamily="18" charset="0"/>
              </a:rPr>
            </a:br>
            <a:r>
              <a:rPr lang="en-US" sz="3600" dirty="0">
                <a:latin typeface="Book Antiqua" panose="02040602050305030304" pitchFamily="18" charset="0"/>
              </a:rPr>
              <a:t>Oligopoly</a:t>
            </a:r>
            <a:endParaRPr lang="en-SG" sz="3600" dirty="0">
              <a:latin typeface="Book Antiqua" panose="02040602050305030304" pitchFamily="18" charset="0"/>
            </a:endParaRPr>
          </a:p>
        </p:txBody>
      </p:sp>
      <p:sp>
        <p:nvSpPr>
          <p:cNvPr id="3" name="Slide Number Placeholder 2"/>
          <p:cNvSpPr>
            <a:spLocks noGrp="1"/>
          </p:cNvSpPr>
          <p:nvPr>
            <p:ph type="sldNum" sz="quarter" idx="12"/>
          </p:nvPr>
        </p:nvSpPr>
        <p:spPr/>
        <p:txBody>
          <a:bodyPr/>
          <a:lstStyle/>
          <a:p>
            <a:fld id="{6C7F7493-75C9-45F8-B2CF-5DC88B23674E}" type="slidenum">
              <a:rPr lang="en-SG" smtClean="0"/>
              <a:t>2</a:t>
            </a:fld>
            <a:endParaRPr lang="en-SG"/>
          </a:p>
        </p:txBody>
      </p:sp>
    </p:spTree>
    <p:extLst>
      <p:ext uri="{BB962C8B-B14F-4D97-AF65-F5344CB8AC3E}">
        <p14:creationId xmlns:p14="http://schemas.microsoft.com/office/powerpoint/2010/main" val="32108098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Book Antiqua" panose="02040602050305030304" pitchFamily="18" charset="0"/>
              </a:rPr>
              <a:t>Collusion</a:t>
            </a:r>
            <a:endParaRPr lang="en-SG" dirty="0">
              <a:latin typeface="Book Antiqua" panose="02040602050305030304" pitchFamily="18" charset="0"/>
            </a:endParaRPr>
          </a:p>
        </p:txBody>
      </p:sp>
      <p:sp>
        <p:nvSpPr>
          <p:cNvPr id="3" name="Content Placeholder 2"/>
          <p:cNvSpPr>
            <a:spLocks noGrp="1"/>
          </p:cNvSpPr>
          <p:nvPr>
            <p:ph idx="1"/>
          </p:nvPr>
        </p:nvSpPr>
        <p:spPr/>
        <p:txBody>
          <a:bodyPr/>
          <a:lstStyle/>
          <a:p>
            <a:pPr>
              <a:buFont typeface="Arial" panose="020B0604020202020204" pitchFamily="34" charset="0"/>
              <a:buChar char="•"/>
            </a:pPr>
            <a:r>
              <a:rPr lang="en-US" b="0" dirty="0" smtClean="0">
                <a:latin typeface="Book Antiqua" panose="02040602050305030304" pitchFamily="18" charset="0"/>
              </a:rPr>
              <a:t>To determine whether a cartel can be made stable we need to know 4 things:</a:t>
            </a:r>
          </a:p>
          <a:p>
            <a:pPr lvl="1">
              <a:buFont typeface="Arial" panose="020B0604020202020204" pitchFamily="34" charset="0"/>
              <a:buChar char="•"/>
            </a:pPr>
            <a:r>
              <a:rPr lang="en-US" sz="2800" b="0" dirty="0" smtClean="0">
                <a:latin typeface="Book Antiqua" panose="02040602050305030304" pitchFamily="18" charset="0"/>
              </a:rPr>
              <a:t>What is each firm’s per period profit in the cartel?</a:t>
            </a:r>
          </a:p>
          <a:p>
            <a:pPr lvl="1">
              <a:buFont typeface="Arial" panose="020B0604020202020204" pitchFamily="34" charset="0"/>
              <a:buChar char="•"/>
            </a:pPr>
            <a:r>
              <a:rPr lang="en-US" sz="2800" b="0" dirty="0" smtClean="0">
                <a:latin typeface="Book Antiqua" panose="02040602050305030304" pitchFamily="18" charset="0"/>
              </a:rPr>
              <a:t>What is each firm’s profit if it cheats in the first period?</a:t>
            </a:r>
          </a:p>
          <a:p>
            <a:pPr lvl="1">
              <a:buFont typeface="Arial" panose="020B0604020202020204" pitchFamily="34" charset="0"/>
              <a:buChar char="•"/>
            </a:pPr>
            <a:r>
              <a:rPr lang="en-US" sz="2800" b="0" dirty="0" smtClean="0">
                <a:latin typeface="Book Antiqua" panose="02040602050305030304" pitchFamily="18" charset="0"/>
              </a:rPr>
              <a:t>What is a firm’s profit in each period after it cheats?</a:t>
            </a:r>
            <a:br>
              <a:rPr lang="en-US" sz="2800" b="0" dirty="0" smtClean="0">
                <a:latin typeface="Book Antiqua" panose="02040602050305030304" pitchFamily="18" charset="0"/>
              </a:rPr>
            </a:br>
            <a:r>
              <a:rPr lang="en-US" sz="2800" b="0" dirty="0" smtClean="0">
                <a:latin typeface="Book Antiqua" panose="02040602050305030304" pitchFamily="18" charset="0"/>
              </a:rPr>
              <a:t>What is the firm’s discount factor?</a:t>
            </a:r>
            <a:endParaRPr lang="en-SG" sz="2800" b="0" dirty="0">
              <a:latin typeface="Book Antiqua" panose="02040602050305030304" pitchFamily="18" charset="0"/>
            </a:endParaRPr>
          </a:p>
        </p:txBody>
      </p:sp>
      <p:sp>
        <p:nvSpPr>
          <p:cNvPr id="4" name="Slide Number Placeholder 3"/>
          <p:cNvSpPr>
            <a:spLocks noGrp="1"/>
          </p:cNvSpPr>
          <p:nvPr>
            <p:ph type="sldNum" sz="quarter" idx="12"/>
          </p:nvPr>
        </p:nvSpPr>
        <p:spPr/>
        <p:txBody>
          <a:bodyPr/>
          <a:lstStyle/>
          <a:p>
            <a:fld id="{6C7F7493-75C9-45F8-B2CF-5DC88B23674E}" type="slidenum">
              <a:rPr lang="en-SG" smtClean="0"/>
              <a:t>20</a:t>
            </a:fld>
            <a:endParaRPr lang="en-SG"/>
          </a:p>
        </p:txBody>
      </p:sp>
    </p:spTree>
    <p:extLst>
      <p:ext uri="{BB962C8B-B14F-4D97-AF65-F5344CB8AC3E}">
        <p14:creationId xmlns:p14="http://schemas.microsoft.com/office/powerpoint/2010/main" val="7907375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Book Antiqua" panose="02040602050305030304" pitchFamily="18" charset="0"/>
              </a:rPr>
              <a:t>Collusion</a:t>
            </a:r>
            <a:endParaRPr lang="en-SG" dirty="0">
              <a:latin typeface="Book Antiqua" panose="02040602050305030304" pitchFamily="18" charset="0"/>
            </a:endParaRPr>
          </a:p>
        </p:txBody>
      </p:sp>
      <p:sp>
        <p:nvSpPr>
          <p:cNvPr id="3" name="Content Placeholder 2"/>
          <p:cNvSpPr>
            <a:spLocks noGrp="1"/>
          </p:cNvSpPr>
          <p:nvPr>
            <p:ph idx="1"/>
          </p:nvPr>
        </p:nvSpPr>
        <p:spPr/>
        <p:txBody>
          <a:bodyPr/>
          <a:lstStyle/>
          <a:p>
            <a:pPr>
              <a:buFont typeface="Arial" panose="020B0604020202020204" pitchFamily="34" charset="0"/>
              <a:buChar char="•"/>
            </a:pPr>
            <a:r>
              <a:rPr lang="en-US" sz="2800" b="0" dirty="0" smtClean="0">
                <a:latin typeface="Book Antiqua" panose="02040602050305030304" pitchFamily="18" charset="0"/>
              </a:rPr>
              <a:t>If there is a way to punish a cheater severely from the second period onwards, it could incentivize the cheater to cooperate right from the start.</a:t>
            </a:r>
          </a:p>
          <a:p>
            <a:pPr>
              <a:buFont typeface="Arial" panose="020B0604020202020204" pitchFamily="34" charset="0"/>
              <a:buChar char="•"/>
            </a:pPr>
            <a:r>
              <a:rPr lang="en-US" sz="2800" b="0" dirty="0" smtClean="0">
                <a:latin typeface="Book Antiqua" panose="02040602050305030304" pitchFamily="18" charset="0"/>
              </a:rPr>
              <a:t>If SQ cheats, one way MH could punish SQ is to never cooperate with it again. </a:t>
            </a:r>
            <a:endParaRPr lang="en-SG" sz="2800" b="0" dirty="0">
              <a:latin typeface="Book Antiqua" panose="02040602050305030304" pitchFamily="18" charset="0"/>
            </a:endParaRPr>
          </a:p>
        </p:txBody>
      </p:sp>
      <p:sp>
        <p:nvSpPr>
          <p:cNvPr id="4" name="Slide Number Placeholder 3"/>
          <p:cNvSpPr>
            <a:spLocks noGrp="1"/>
          </p:cNvSpPr>
          <p:nvPr>
            <p:ph type="sldNum" sz="quarter" idx="12"/>
          </p:nvPr>
        </p:nvSpPr>
        <p:spPr/>
        <p:txBody>
          <a:bodyPr/>
          <a:lstStyle/>
          <a:p>
            <a:fld id="{6C7F7493-75C9-45F8-B2CF-5DC88B23674E}" type="slidenum">
              <a:rPr lang="en-SG" smtClean="0"/>
              <a:t>21</a:t>
            </a:fld>
            <a:endParaRPr lang="en-SG"/>
          </a:p>
        </p:txBody>
      </p:sp>
    </p:spTree>
    <p:extLst>
      <p:ext uri="{BB962C8B-B14F-4D97-AF65-F5344CB8AC3E}">
        <p14:creationId xmlns:p14="http://schemas.microsoft.com/office/powerpoint/2010/main" val="29986154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Cournot</a:t>
            </a:r>
            <a:r>
              <a:rPr lang="en-US" dirty="0" smtClean="0"/>
              <a:t> vs </a:t>
            </a:r>
            <a:r>
              <a:rPr lang="en-US" dirty="0" err="1" smtClean="0"/>
              <a:t>Stackelberg</a:t>
            </a:r>
            <a:r>
              <a:rPr lang="en-US" dirty="0" smtClean="0"/>
              <a:t> vs Collusion</a:t>
            </a:r>
            <a:endParaRPr lang="en-SG" dirty="0"/>
          </a:p>
        </p:txBody>
      </p:sp>
      <p:graphicFrame>
        <p:nvGraphicFramePr>
          <p:cNvPr id="4" name="Content Placeholder 3"/>
          <p:cNvGraphicFramePr>
            <a:graphicFrameLocks noGrp="1"/>
          </p:cNvGraphicFramePr>
          <p:nvPr>
            <p:ph idx="1"/>
          </p:nvPr>
        </p:nvGraphicFramePr>
        <p:xfrm>
          <a:off x="494211" y="1758043"/>
          <a:ext cx="8057606" cy="2291080"/>
        </p:xfrm>
        <a:graphic>
          <a:graphicData uri="http://schemas.openxmlformats.org/drawingml/2006/table">
            <a:tbl>
              <a:tblPr firstRow="1" bandRow="1">
                <a:tableStyleId>{5C22544A-7EE6-4342-B048-85BDC9FD1C3A}</a:tableStyleId>
              </a:tblPr>
              <a:tblGrid>
                <a:gridCol w="1465218"/>
                <a:gridCol w="2105262"/>
                <a:gridCol w="2179354"/>
                <a:gridCol w="2307772"/>
              </a:tblGrid>
              <a:tr h="370840">
                <a:tc>
                  <a:txBody>
                    <a:bodyPr/>
                    <a:lstStyle/>
                    <a:p>
                      <a:endParaRPr lang="en-SG" dirty="0">
                        <a:latin typeface="Book Antiqua" panose="02040602050305030304" pitchFamily="18" charset="0"/>
                      </a:endParaRPr>
                    </a:p>
                  </a:txBody>
                  <a:tcPr/>
                </a:tc>
                <a:tc>
                  <a:txBody>
                    <a:bodyPr/>
                    <a:lstStyle/>
                    <a:p>
                      <a:r>
                        <a:rPr lang="en-US" dirty="0" err="1" smtClean="0">
                          <a:latin typeface="Book Antiqua" panose="02040602050305030304" pitchFamily="18" charset="0"/>
                        </a:rPr>
                        <a:t>Cournot</a:t>
                      </a:r>
                      <a:endParaRPr lang="en-SG" dirty="0">
                        <a:latin typeface="Book Antiqua" panose="02040602050305030304" pitchFamily="18" charset="0"/>
                      </a:endParaRPr>
                    </a:p>
                  </a:txBody>
                  <a:tcPr/>
                </a:tc>
                <a:tc>
                  <a:txBody>
                    <a:bodyPr/>
                    <a:lstStyle/>
                    <a:p>
                      <a:r>
                        <a:rPr lang="en-US" dirty="0" err="1" smtClean="0">
                          <a:latin typeface="Book Antiqua" panose="02040602050305030304" pitchFamily="18" charset="0"/>
                        </a:rPr>
                        <a:t>Stackelberg</a:t>
                      </a:r>
                      <a:endParaRPr lang="en-SG" dirty="0">
                        <a:latin typeface="Book Antiqua" panose="02040602050305030304" pitchFamily="18" charset="0"/>
                      </a:endParaRPr>
                    </a:p>
                  </a:txBody>
                  <a:tcPr/>
                </a:tc>
                <a:tc>
                  <a:txBody>
                    <a:bodyPr/>
                    <a:lstStyle/>
                    <a:p>
                      <a:r>
                        <a:rPr lang="en-US" dirty="0" smtClean="0">
                          <a:latin typeface="Book Antiqua" panose="02040602050305030304" pitchFamily="18" charset="0"/>
                        </a:rPr>
                        <a:t>Collusion</a:t>
                      </a:r>
                      <a:endParaRPr lang="en-SG" dirty="0">
                        <a:latin typeface="Book Antiqua" panose="02040602050305030304" pitchFamily="18" charset="0"/>
                      </a:endParaRPr>
                    </a:p>
                  </a:txBody>
                  <a:tcPr/>
                </a:tc>
              </a:tr>
              <a:tr h="370840">
                <a:tc>
                  <a:txBody>
                    <a:bodyPr/>
                    <a:lstStyle/>
                    <a:p>
                      <a:pPr algn="ctr"/>
                      <a:r>
                        <a:rPr lang="en-US" dirty="0" smtClean="0">
                          <a:latin typeface="Book Antiqua" panose="02040602050305030304" pitchFamily="18" charset="0"/>
                        </a:rPr>
                        <a:t>Equilibrium</a:t>
                      </a:r>
                      <a:r>
                        <a:rPr lang="en-US" baseline="0" dirty="0" smtClean="0">
                          <a:latin typeface="Book Antiqua" panose="02040602050305030304" pitchFamily="18" charset="0"/>
                        </a:rPr>
                        <a:t> Price</a:t>
                      </a:r>
                    </a:p>
                  </a:txBody>
                  <a:tcPr/>
                </a:tc>
                <a:tc>
                  <a:txBody>
                    <a:bodyPr/>
                    <a:lstStyle/>
                    <a:p>
                      <a:r>
                        <a:rPr lang="en-US" dirty="0" smtClean="0">
                          <a:latin typeface="Book Antiqua" panose="02040602050305030304" pitchFamily="18" charset="0"/>
                        </a:rPr>
                        <a:t>40</a:t>
                      </a:r>
                      <a:endParaRPr lang="en-SG" dirty="0">
                        <a:latin typeface="Book Antiqua" panose="02040602050305030304" pitchFamily="18" charset="0"/>
                      </a:endParaRPr>
                    </a:p>
                  </a:txBody>
                  <a:tcPr/>
                </a:tc>
                <a:tc>
                  <a:txBody>
                    <a:bodyPr/>
                    <a:lstStyle/>
                    <a:p>
                      <a:r>
                        <a:rPr lang="en-US" dirty="0" smtClean="0">
                          <a:latin typeface="Book Antiqua" panose="02040602050305030304" pitchFamily="18" charset="0"/>
                        </a:rPr>
                        <a:t>32.5</a:t>
                      </a:r>
                      <a:endParaRPr lang="en-SG" dirty="0">
                        <a:latin typeface="Book Antiqua" panose="02040602050305030304" pitchFamily="18" charset="0"/>
                      </a:endParaRPr>
                    </a:p>
                  </a:txBody>
                  <a:tcPr/>
                </a:tc>
                <a:tc>
                  <a:txBody>
                    <a:bodyPr/>
                    <a:lstStyle/>
                    <a:p>
                      <a:r>
                        <a:rPr lang="en-US" dirty="0" smtClean="0">
                          <a:latin typeface="Book Antiqua" panose="02040602050305030304" pitchFamily="18" charset="0"/>
                        </a:rPr>
                        <a:t>55</a:t>
                      </a:r>
                      <a:endParaRPr lang="en-SG" dirty="0">
                        <a:latin typeface="Book Antiqua" panose="02040602050305030304" pitchFamily="18" charset="0"/>
                      </a:endParaRPr>
                    </a:p>
                  </a:txBody>
                  <a:tcPr/>
                </a:tc>
              </a:tr>
              <a:tr h="370840">
                <a:tc>
                  <a:txBody>
                    <a:bodyPr/>
                    <a:lstStyle/>
                    <a:p>
                      <a:pPr algn="ctr"/>
                      <a:r>
                        <a:rPr lang="en-US" dirty="0" smtClean="0">
                          <a:latin typeface="Book Antiqua" panose="02040602050305030304" pitchFamily="18" charset="0"/>
                        </a:rPr>
                        <a:t>Equilibrium</a:t>
                      </a:r>
                      <a:r>
                        <a:rPr lang="en-US" baseline="0" dirty="0" smtClean="0">
                          <a:latin typeface="Book Antiqua" panose="02040602050305030304" pitchFamily="18" charset="0"/>
                        </a:rPr>
                        <a:t> Quantity</a:t>
                      </a:r>
                      <a:endParaRPr lang="en-SG" dirty="0">
                        <a:latin typeface="Book Antiqua" panose="02040602050305030304" pitchFamily="18" charset="0"/>
                      </a:endParaRPr>
                    </a:p>
                  </a:txBody>
                  <a:tcPr/>
                </a:tc>
                <a:tc>
                  <a:txBody>
                    <a:bodyPr/>
                    <a:lstStyle/>
                    <a:p>
                      <a:r>
                        <a:rPr lang="en-US" dirty="0" smtClean="0">
                          <a:latin typeface="Book Antiqua" panose="02040602050305030304" pitchFamily="18" charset="0"/>
                        </a:rPr>
                        <a:t>60 </a:t>
                      </a:r>
                    </a:p>
                    <a:p>
                      <a:r>
                        <a:rPr lang="en-US" dirty="0" smtClean="0">
                          <a:latin typeface="Book Antiqua" panose="02040602050305030304" pitchFamily="18" charset="0"/>
                        </a:rPr>
                        <a:t>(SQ=30,</a:t>
                      </a:r>
                      <a:r>
                        <a:rPr lang="en-US" baseline="0" dirty="0" smtClean="0">
                          <a:latin typeface="Book Antiqua" panose="02040602050305030304" pitchFamily="18" charset="0"/>
                        </a:rPr>
                        <a:t> MH=30)</a:t>
                      </a:r>
                      <a:endParaRPr lang="en-SG" dirty="0">
                        <a:latin typeface="Book Antiqua" panose="02040602050305030304" pitchFamily="18" charset="0"/>
                      </a:endParaRPr>
                    </a:p>
                  </a:txBody>
                  <a:tcPr/>
                </a:tc>
                <a:tc>
                  <a:txBody>
                    <a:bodyPr/>
                    <a:lstStyle/>
                    <a:p>
                      <a:r>
                        <a:rPr lang="en-US" dirty="0" smtClean="0">
                          <a:latin typeface="Book Antiqua" panose="02040602050305030304" pitchFamily="18" charset="0"/>
                        </a:rPr>
                        <a:t>67.5</a:t>
                      </a:r>
                    </a:p>
                    <a:p>
                      <a:r>
                        <a:rPr lang="en-US" dirty="0" smtClean="0">
                          <a:latin typeface="Book Antiqua" panose="02040602050305030304" pitchFamily="18" charset="0"/>
                        </a:rPr>
                        <a:t>(SQ=45, MH=22.5)</a:t>
                      </a:r>
                      <a:endParaRPr lang="en-SG" dirty="0">
                        <a:latin typeface="Book Antiqua" panose="02040602050305030304" pitchFamily="18" charset="0"/>
                      </a:endParaRPr>
                    </a:p>
                  </a:txBody>
                  <a:tcPr/>
                </a:tc>
                <a:tc>
                  <a:txBody>
                    <a:bodyPr/>
                    <a:lstStyle/>
                    <a:p>
                      <a:r>
                        <a:rPr lang="en-US" dirty="0" smtClean="0">
                          <a:latin typeface="Book Antiqua" panose="02040602050305030304" pitchFamily="18" charset="0"/>
                        </a:rPr>
                        <a:t>45</a:t>
                      </a:r>
                    </a:p>
                    <a:p>
                      <a:r>
                        <a:rPr lang="en-US" dirty="0" smtClean="0">
                          <a:latin typeface="Book Antiqua" panose="02040602050305030304" pitchFamily="18" charset="0"/>
                        </a:rPr>
                        <a:t>(SQ=22.5, MH=22.5)</a:t>
                      </a:r>
                      <a:endParaRPr lang="en-SG" dirty="0">
                        <a:latin typeface="Book Antiqua" panose="02040602050305030304" pitchFamily="18" charset="0"/>
                      </a:endParaRPr>
                    </a:p>
                  </a:txBody>
                  <a:tcPr/>
                </a:tc>
              </a:tr>
              <a:tr h="370840">
                <a:tc>
                  <a:txBody>
                    <a:bodyPr/>
                    <a:lstStyle/>
                    <a:p>
                      <a:pPr algn="ctr"/>
                      <a:r>
                        <a:rPr lang="en-US" dirty="0" smtClean="0">
                          <a:latin typeface="Book Antiqua" panose="02040602050305030304" pitchFamily="18" charset="0"/>
                        </a:rPr>
                        <a:t>Profit</a:t>
                      </a:r>
                      <a:endParaRPr lang="en-SG" dirty="0">
                        <a:latin typeface="Book Antiqua" panose="02040602050305030304" pitchFamily="18" charset="0"/>
                      </a:endParaRPr>
                    </a:p>
                  </a:txBody>
                  <a:tcPr/>
                </a:tc>
                <a:tc>
                  <a:txBody>
                    <a:bodyPr/>
                    <a:lstStyle/>
                    <a:p>
                      <a:r>
                        <a:rPr lang="en-US" dirty="0" smtClean="0">
                          <a:latin typeface="Book Antiqua" panose="02040602050305030304" pitchFamily="18" charset="0"/>
                        </a:rPr>
                        <a:t>SQ=900, </a:t>
                      </a:r>
                    </a:p>
                    <a:p>
                      <a:r>
                        <a:rPr lang="en-US" dirty="0" smtClean="0">
                          <a:latin typeface="Book Antiqua" panose="02040602050305030304" pitchFamily="18" charset="0"/>
                        </a:rPr>
                        <a:t>MH=900</a:t>
                      </a:r>
                      <a:endParaRPr lang="en-SG" dirty="0">
                        <a:latin typeface="Book Antiqua" panose="02040602050305030304" pitchFamily="18" charset="0"/>
                      </a:endParaRPr>
                    </a:p>
                  </a:txBody>
                  <a:tcPr/>
                </a:tc>
                <a:tc>
                  <a:txBody>
                    <a:bodyPr/>
                    <a:lstStyle/>
                    <a:p>
                      <a:r>
                        <a:rPr lang="en-US" dirty="0" smtClean="0">
                          <a:latin typeface="Book Antiqua" panose="02040602050305030304" pitchFamily="18" charset="0"/>
                        </a:rPr>
                        <a:t>SQ=1012.5, MH=506.25</a:t>
                      </a:r>
                      <a:endParaRPr lang="en-SG" dirty="0">
                        <a:latin typeface="Book Antiqua" panose="02040602050305030304" pitchFamily="18" charset="0"/>
                      </a:endParaRPr>
                    </a:p>
                  </a:txBody>
                  <a:tcPr/>
                </a:tc>
                <a:tc>
                  <a:txBody>
                    <a:bodyPr/>
                    <a:lstStyle/>
                    <a:p>
                      <a:r>
                        <a:rPr lang="en-US" dirty="0" smtClean="0">
                          <a:latin typeface="Book Antiqua" panose="02040602050305030304" pitchFamily="18" charset="0"/>
                        </a:rPr>
                        <a:t>SQ=1012.5,</a:t>
                      </a:r>
                    </a:p>
                    <a:p>
                      <a:r>
                        <a:rPr lang="en-US" dirty="0" smtClean="0">
                          <a:latin typeface="Book Antiqua" panose="02040602050305030304" pitchFamily="18" charset="0"/>
                        </a:rPr>
                        <a:t>MH=1012.5</a:t>
                      </a:r>
                      <a:endParaRPr lang="en-SG" dirty="0">
                        <a:latin typeface="Book Antiqua" panose="02040602050305030304" pitchFamily="18" charset="0"/>
                      </a:endParaRPr>
                    </a:p>
                  </a:txBody>
                  <a:tcPr/>
                </a:tc>
              </a:tr>
            </a:tbl>
          </a:graphicData>
        </a:graphic>
      </p:graphicFrame>
      <p:sp>
        <p:nvSpPr>
          <p:cNvPr id="3" name="TextBox 2"/>
          <p:cNvSpPr txBox="1"/>
          <p:nvPr/>
        </p:nvSpPr>
        <p:spPr>
          <a:xfrm>
            <a:off x="494211" y="4206240"/>
            <a:ext cx="8057606" cy="1384995"/>
          </a:xfrm>
          <a:prstGeom prst="rect">
            <a:avLst/>
          </a:prstGeom>
          <a:noFill/>
        </p:spPr>
        <p:txBody>
          <a:bodyPr wrap="square" rtlCol="0">
            <a:spAutoFit/>
          </a:bodyPr>
          <a:lstStyle/>
          <a:p>
            <a:pPr marL="457200" indent="-457200">
              <a:buFont typeface="Arial" panose="020B0604020202020204" pitchFamily="34" charset="0"/>
              <a:buChar char="•"/>
            </a:pPr>
            <a:r>
              <a:rPr lang="en-US" sz="2800" b="0" dirty="0" smtClean="0">
                <a:latin typeface="Book Antiqua" panose="02040602050305030304" pitchFamily="18" charset="0"/>
              </a:rPr>
              <a:t>Recall that as long as the firms cooperate, they get 1012.5 each in every period, and if one cheats, they get 900 forever.</a:t>
            </a:r>
            <a:endParaRPr lang="en-SG" sz="2800" b="0" dirty="0">
              <a:latin typeface="Book Antiqua" panose="02040602050305030304" pitchFamily="18" charset="0"/>
            </a:endParaRPr>
          </a:p>
        </p:txBody>
      </p:sp>
      <p:sp>
        <p:nvSpPr>
          <p:cNvPr id="5" name="Slide Number Placeholder 4"/>
          <p:cNvSpPr>
            <a:spLocks noGrp="1"/>
          </p:cNvSpPr>
          <p:nvPr>
            <p:ph type="sldNum" sz="quarter" idx="12"/>
          </p:nvPr>
        </p:nvSpPr>
        <p:spPr/>
        <p:txBody>
          <a:bodyPr/>
          <a:lstStyle/>
          <a:p>
            <a:fld id="{6C7F7493-75C9-45F8-B2CF-5DC88B23674E}" type="slidenum">
              <a:rPr lang="en-SG" smtClean="0"/>
              <a:t>22</a:t>
            </a:fld>
            <a:endParaRPr lang="en-SG"/>
          </a:p>
        </p:txBody>
      </p:sp>
    </p:spTree>
    <p:extLst>
      <p:ext uri="{BB962C8B-B14F-4D97-AF65-F5344CB8AC3E}">
        <p14:creationId xmlns:p14="http://schemas.microsoft.com/office/powerpoint/2010/main" val="29684947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Book Antiqua" panose="02040602050305030304" pitchFamily="18" charset="0"/>
              </a:rPr>
              <a:t>Collusion</a:t>
            </a:r>
            <a:endParaRPr lang="en-SG" dirty="0">
              <a:latin typeface="Book Antiqua" panose="02040602050305030304" pitchFamily="18" charset="0"/>
            </a:endParaRPr>
          </a:p>
        </p:txBody>
      </p:sp>
      <p:sp>
        <p:nvSpPr>
          <p:cNvPr id="3" name="Content Placeholder 2"/>
          <p:cNvSpPr>
            <a:spLocks noGrp="1"/>
          </p:cNvSpPr>
          <p:nvPr>
            <p:ph idx="1"/>
          </p:nvPr>
        </p:nvSpPr>
        <p:spPr/>
        <p:txBody>
          <a:bodyPr/>
          <a:lstStyle/>
          <a:p>
            <a:pPr>
              <a:buFont typeface="Arial" panose="020B0604020202020204" pitchFamily="34" charset="0"/>
              <a:buChar char="•"/>
            </a:pPr>
            <a:r>
              <a:rPr lang="en-US" b="0" dirty="0" smtClean="0">
                <a:latin typeface="Book Antiqua" panose="02040602050305030304" pitchFamily="18" charset="0"/>
              </a:rPr>
              <a:t>To determine whether a cartel can be made stable we need to know 4 things:</a:t>
            </a:r>
          </a:p>
          <a:p>
            <a:pPr lvl="1">
              <a:buFont typeface="Arial" panose="020B0604020202020204" pitchFamily="34" charset="0"/>
              <a:buChar char="•"/>
            </a:pPr>
            <a:r>
              <a:rPr lang="en-US" sz="2800" b="0" dirty="0" smtClean="0">
                <a:latin typeface="Book Antiqua" panose="02040602050305030304" pitchFamily="18" charset="0"/>
              </a:rPr>
              <a:t>What is each firm’s per period profit in the cartel? </a:t>
            </a:r>
            <a:r>
              <a:rPr lang="en-US" sz="2800" b="0" dirty="0" smtClean="0">
                <a:solidFill>
                  <a:srgbClr val="0070C0"/>
                </a:solidFill>
                <a:latin typeface="Book Antiqua" panose="02040602050305030304" pitchFamily="18" charset="0"/>
              </a:rPr>
              <a:t>$1012.5</a:t>
            </a:r>
          </a:p>
          <a:p>
            <a:pPr lvl="1">
              <a:buFont typeface="Arial" panose="020B0604020202020204" pitchFamily="34" charset="0"/>
              <a:buChar char="•"/>
            </a:pPr>
            <a:r>
              <a:rPr lang="en-US" sz="2800" b="0" dirty="0" smtClean="0">
                <a:latin typeface="Book Antiqua" panose="02040602050305030304" pitchFamily="18" charset="0"/>
              </a:rPr>
              <a:t>What is each firm’s profit if it cheats in the first period? </a:t>
            </a:r>
            <a:r>
              <a:rPr lang="en-US" sz="2800" b="0" dirty="0" smtClean="0">
                <a:solidFill>
                  <a:srgbClr val="0070C0"/>
                </a:solidFill>
                <a:latin typeface="Book Antiqua" panose="02040602050305030304" pitchFamily="18" charset="0"/>
              </a:rPr>
              <a:t>$1139.06</a:t>
            </a:r>
          </a:p>
          <a:p>
            <a:pPr lvl="1">
              <a:buFont typeface="Arial" panose="020B0604020202020204" pitchFamily="34" charset="0"/>
              <a:buChar char="•"/>
            </a:pPr>
            <a:r>
              <a:rPr lang="en-US" sz="2800" b="0" dirty="0" smtClean="0">
                <a:latin typeface="Book Antiqua" panose="02040602050305030304" pitchFamily="18" charset="0"/>
              </a:rPr>
              <a:t>What is a firm’s profit in each period after it cheats?  </a:t>
            </a:r>
            <a:r>
              <a:rPr lang="en-US" sz="2800" b="0" dirty="0" smtClean="0">
                <a:solidFill>
                  <a:srgbClr val="0070C0"/>
                </a:solidFill>
                <a:latin typeface="Book Antiqua" panose="02040602050305030304" pitchFamily="18" charset="0"/>
              </a:rPr>
              <a:t>$900</a:t>
            </a:r>
            <a:r>
              <a:rPr lang="en-US" sz="2800" b="0" dirty="0" smtClean="0">
                <a:latin typeface="Book Antiqua" panose="02040602050305030304" pitchFamily="18" charset="0"/>
              </a:rPr>
              <a:t/>
            </a:r>
            <a:br>
              <a:rPr lang="en-US" sz="2800" b="0" dirty="0" smtClean="0">
                <a:latin typeface="Book Antiqua" panose="02040602050305030304" pitchFamily="18" charset="0"/>
              </a:rPr>
            </a:br>
            <a:r>
              <a:rPr lang="en-US" sz="2800" b="0" dirty="0" smtClean="0">
                <a:latin typeface="Book Antiqua" panose="02040602050305030304" pitchFamily="18" charset="0"/>
              </a:rPr>
              <a:t>What is the firm’s discount factor?</a:t>
            </a:r>
            <a:endParaRPr lang="en-SG" sz="2800" b="0" dirty="0">
              <a:latin typeface="Book Antiqua" panose="02040602050305030304" pitchFamily="18" charset="0"/>
            </a:endParaRPr>
          </a:p>
        </p:txBody>
      </p:sp>
      <p:sp>
        <p:nvSpPr>
          <p:cNvPr id="4" name="Slide Number Placeholder 3"/>
          <p:cNvSpPr>
            <a:spLocks noGrp="1"/>
          </p:cNvSpPr>
          <p:nvPr>
            <p:ph type="sldNum" sz="quarter" idx="12"/>
          </p:nvPr>
        </p:nvSpPr>
        <p:spPr/>
        <p:txBody>
          <a:bodyPr/>
          <a:lstStyle/>
          <a:p>
            <a:fld id="{6C7F7493-75C9-45F8-B2CF-5DC88B23674E}" type="slidenum">
              <a:rPr lang="en-SG" smtClean="0"/>
              <a:t>23</a:t>
            </a:fld>
            <a:endParaRPr lang="en-SG"/>
          </a:p>
        </p:txBody>
      </p:sp>
    </p:spTree>
    <p:extLst>
      <p:ext uri="{BB962C8B-B14F-4D97-AF65-F5344CB8AC3E}">
        <p14:creationId xmlns:p14="http://schemas.microsoft.com/office/powerpoint/2010/main" val="20996825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Book Antiqua" panose="02040602050305030304" pitchFamily="18" charset="0"/>
              </a:rPr>
              <a:t>Collusion</a:t>
            </a:r>
            <a:endParaRPr lang="en-SG" dirty="0">
              <a:latin typeface="Book Antiqua" panose="0204060205030503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buFont typeface="Arial" panose="020B0604020202020204" pitchFamily="34" charset="0"/>
                  <a:buChar char="•"/>
                </a:pPr>
                <a:r>
                  <a:rPr lang="en-US" sz="2800" b="0" dirty="0" smtClean="0">
                    <a:latin typeface="Book Antiqua" panose="02040602050305030304" pitchFamily="18" charset="0"/>
                  </a:rPr>
                  <a:t>What is the firm’s discount factor?</a:t>
                </a:r>
              </a:p>
              <a:p>
                <a:pPr>
                  <a:buFont typeface="Arial" panose="020B0604020202020204" pitchFamily="34" charset="0"/>
                  <a:buChar char="•"/>
                </a:pPr>
                <a:r>
                  <a:rPr lang="en-US" sz="2800" b="0" dirty="0" smtClean="0">
                    <a:latin typeface="Book Antiqua" panose="02040602050305030304" pitchFamily="18" charset="0"/>
                  </a:rPr>
                  <a:t>The discount factor captures how much the firm cares about future profits. </a:t>
                </a:r>
              </a:p>
              <a:p>
                <a:pPr>
                  <a:buFont typeface="Arial" panose="020B0604020202020204" pitchFamily="34" charset="0"/>
                  <a:buChar char="•"/>
                </a:pPr>
                <a:r>
                  <a:rPr lang="en-US" sz="2800" b="0" dirty="0" smtClean="0">
                    <a:latin typeface="Book Antiqua" panose="02040602050305030304" pitchFamily="18" charset="0"/>
                  </a:rPr>
                  <a:t>Let’s denote the discount factor by </a:t>
                </a:r>
                <a14:m>
                  <m:oMath xmlns:m="http://schemas.openxmlformats.org/officeDocument/2006/math">
                    <m:r>
                      <a:rPr lang="en-US" sz="2800" b="0" i="1" smtClean="0">
                        <a:latin typeface="Cambria Math" panose="02040503050406030204" pitchFamily="18" charset="0"/>
                      </a:rPr>
                      <m:t>𝛿</m:t>
                    </m:r>
                  </m:oMath>
                </a14:m>
                <a:r>
                  <a:rPr lang="en-SG" sz="2800" b="0" dirty="0" smtClean="0">
                    <a:latin typeface="Book Antiqua" panose="02040602050305030304" pitchFamily="18" charset="0"/>
                  </a:rPr>
                  <a:t> and bound </a:t>
                </a:r>
                <a14:m>
                  <m:oMath xmlns:m="http://schemas.openxmlformats.org/officeDocument/2006/math">
                    <m:r>
                      <a:rPr lang="en-US" sz="2800" b="0" i="1" smtClean="0">
                        <a:latin typeface="Cambria Math" panose="02040503050406030204" pitchFamily="18" charset="0"/>
                      </a:rPr>
                      <m:t>𝛿</m:t>
                    </m:r>
                  </m:oMath>
                </a14:m>
                <a:r>
                  <a:rPr lang="en-SG" sz="2800" b="0" dirty="0" smtClean="0">
                    <a:latin typeface="Book Antiqua" panose="02040602050305030304" pitchFamily="18" charset="0"/>
                  </a:rPr>
                  <a:t> between 0 and 1.</a:t>
                </a:r>
              </a:p>
              <a:p>
                <a:pPr>
                  <a:buFont typeface="Arial" panose="020B0604020202020204" pitchFamily="34" charset="0"/>
                  <a:buChar char="•"/>
                </a:pPr>
                <a:r>
                  <a:rPr lang="en-SG" sz="2800" b="0" dirty="0" smtClean="0">
                    <a:latin typeface="Book Antiqua" panose="02040602050305030304" pitchFamily="18" charset="0"/>
                  </a:rPr>
                  <a:t>If </a:t>
                </a:r>
                <a14:m>
                  <m:oMath xmlns:m="http://schemas.openxmlformats.org/officeDocument/2006/math">
                    <m:r>
                      <a:rPr lang="en-US" sz="2800" b="0" i="1" smtClean="0">
                        <a:latin typeface="Cambria Math" panose="02040503050406030204" pitchFamily="18" charset="0"/>
                      </a:rPr>
                      <m:t>𝛿</m:t>
                    </m:r>
                    <m:r>
                      <a:rPr lang="en-US" sz="2800" b="0" i="1" smtClean="0">
                        <a:latin typeface="Cambria Math" panose="02040503050406030204" pitchFamily="18" charset="0"/>
                      </a:rPr>
                      <m:t>=0, </m:t>
                    </m:r>
                  </m:oMath>
                </a14:m>
                <a:r>
                  <a:rPr lang="en-SG" sz="2800" b="0" dirty="0" smtClean="0">
                    <a:latin typeface="Book Antiqua" panose="02040602050305030304" pitchFamily="18" charset="0"/>
                  </a:rPr>
                  <a:t>the firm doesn’t value the future at all.</a:t>
                </a:r>
              </a:p>
              <a:p>
                <a:pPr>
                  <a:buFont typeface="Arial" panose="020B0604020202020204" pitchFamily="34" charset="0"/>
                  <a:buChar char="•"/>
                </a:pPr>
                <a:r>
                  <a:rPr lang="en-SG" sz="2800" b="0" dirty="0">
                    <a:latin typeface="Book Antiqua" panose="02040602050305030304" pitchFamily="18" charset="0"/>
                  </a:rPr>
                  <a:t>I</a:t>
                </a:r>
                <a:r>
                  <a:rPr lang="en-SG" sz="2800" b="0" dirty="0" smtClean="0">
                    <a:latin typeface="Book Antiqua" panose="02040602050305030304" pitchFamily="18" charset="0"/>
                  </a:rPr>
                  <a:t>f </a:t>
                </a:r>
                <a14:m>
                  <m:oMath xmlns:m="http://schemas.openxmlformats.org/officeDocument/2006/math">
                    <m:r>
                      <a:rPr lang="en-US" sz="2800" b="0" i="1" smtClean="0">
                        <a:latin typeface="Cambria Math" panose="02040503050406030204" pitchFamily="18" charset="0"/>
                      </a:rPr>
                      <m:t>𝛿</m:t>
                    </m:r>
                    <m:r>
                      <a:rPr lang="en-US" sz="2800" b="0" i="1" smtClean="0">
                        <a:latin typeface="Cambria Math" panose="02040503050406030204" pitchFamily="18" charset="0"/>
                      </a:rPr>
                      <m:t>=1,</m:t>
                    </m:r>
                  </m:oMath>
                </a14:m>
                <a:r>
                  <a:rPr lang="en-SG" sz="2800" b="0" dirty="0" smtClean="0">
                    <a:latin typeface="Book Antiqua" panose="02040602050305030304" pitchFamily="18" charset="0"/>
                  </a:rPr>
                  <a:t> the firm values the future equally as the present. </a:t>
                </a:r>
                <a:endParaRPr lang="en-SG" sz="2800" b="0" dirty="0">
                  <a:latin typeface="Book Antiqua" panose="0204060205030503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84" t="-1466" b="-6891"/>
                </a:stretch>
              </a:blipFill>
            </p:spPr>
            <p:txBody>
              <a:bodyPr/>
              <a:lstStyle/>
              <a:p>
                <a:r>
                  <a:rPr lang="en-SG">
                    <a:noFill/>
                  </a:rPr>
                  <a:t> </a:t>
                </a:r>
              </a:p>
            </p:txBody>
          </p:sp>
        </mc:Fallback>
      </mc:AlternateContent>
      <p:sp>
        <p:nvSpPr>
          <p:cNvPr id="4" name="Slide Number Placeholder 3"/>
          <p:cNvSpPr>
            <a:spLocks noGrp="1"/>
          </p:cNvSpPr>
          <p:nvPr>
            <p:ph type="sldNum" sz="quarter" idx="12"/>
          </p:nvPr>
        </p:nvSpPr>
        <p:spPr/>
        <p:txBody>
          <a:bodyPr/>
          <a:lstStyle/>
          <a:p>
            <a:fld id="{6C7F7493-75C9-45F8-B2CF-5DC88B23674E}" type="slidenum">
              <a:rPr lang="en-SG" smtClean="0"/>
              <a:t>24</a:t>
            </a:fld>
            <a:endParaRPr lang="en-SG"/>
          </a:p>
        </p:txBody>
      </p:sp>
    </p:spTree>
    <p:extLst>
      <p:ext uri="{BB962C8B-B14F-4D97-AF65-F5344CB8AC3E}">
        <p14:creationId xmlns:p14="http://schemas.microsoft.com/office/powerpoint/2010/main" val="5244477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Book Antiqua" panose="02040602050305030304" pitchFamily="18" charset="0"/>
              </a:rPr>
              <a:t>Collusion</a:t>
            </a:r>
            <a:endParaRPr lang="en-SG" dirty="0">
              <a:latin typeface="Book Antiqua" panose="0204060205030503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buFont typeface="Arial" panose="020B0604020202020204" pitchFamily="34" charset="0"/>
                  <a:buChar char="•"/>
                </a:pPr>
                <a:r>
                  <a:rPr lang="en-US" sz="2800" b="0" dirty="0" smtClean="0">
                    <a:latin typeface="Book Antiqua" panose="02040602050305030304" pitchFamily="18" charset="0"/>
                  </a:rPr>
                  <a:t>What are the outcomes SQ must consider:</a:t>
                </a:r>
              </a:p>
              <a:p>
                <a:pPr lvl="1">
                  <a:buFont typeface="Arial" panose="020B0604020202020204" pitchFamily="34" charset="0"/>
                  <a:buChar char="•"/>
                </a:pPr>
                <a:r>
                  <a:rPr lang="en-US" sz="2800" b="0" dirty="0" smtClean="0">
                    <a:latin typeface="Book Antiqua" panose="02040602050305030304" pitchFamily="18" charset="0"/>
                  </a:rPr>
                  <a:t>Cooperate</a:t>
                </a:r>
              </a:p>
              <a:p>
                <a:pPr lvl="1">
                  <a:buFont typeface="Arial" panose="020B0604020202020204" pitchFamily="34" charset="0"/>
                  <a:buChar char="•"/>
                </a:pPr>
                <a:r>
                  <a:rPr lang="en-US" sz="2800" b="0" dirty="0" smtClean="0">
                    <a:latin typeface="Book Antiqua" panose="02040602050305030304" pitchFamily="18" charset="0"/>
                  </a:rPr>
                  <a:t>Cheat</a:t>
                </a:r>
              </a:p>
              <a:p>
                <a:pPr>
                  <a:buFont typeface="Arial" panose="020B0604020202020204" pitchFamily="34" charset="0"/>
                  <a:buChar char="•"/>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𝜋</m:t>
                        </m:r>
                      </m:e>
                      <m:sub>
                        <m:r>
                          <a:rPr lang="en-US" sz="2400" b="0" i="1" smtClean="0">
                            <a:latin typeface="Cambria Math" panose="02040503050406030204" pitchFamily="18" charset="0"/>
                          </a:rPr>
                          <m:t>𝑐𝑜𝑜𝑝</m:t>
                        </m:r>
                      </m:sub>
                    </m:sSub>
                    <m:r>
                      <a:rPr lang="en-US" sz="2400" b="0" i="1" smtClean="0">
                        <a:latin typeface="Cambria Math" panose="02040503050406030204" pitchFamily="18" charset="0"/>
                      </a:rPr>
                      <m:t>=1012.5+</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𝛿</m:t>
                        </m:r>
                        <m:r>
                          <a:rPr lang="en-US" sz="2400" b="0" i="1" smtClean="0">
                            <a:latin typeface="Cambria Math" panose="02040503050406030204" pitchFamily="18" charset="0"/>
                            <a:ea typeface="Cambria Math" panose="02040503050406030204" pitchFamily="18" charset="0"/>
                          </a:rPr>
                          <m:t>×1012.5</m:t>
                        </m:r>
                      </m:e>
                    </m:d>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𝛿</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×1012.5</m:t>
                        </m:r>
                      </m:e>
                    </m:d>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𝛿</m:t>
                            </m:r>
                          </m:e>
                          <m:sup>
                            <m:r>
                              <a:rPr lang="en-US" sz="2400" b="0" i="1" smtClean="0">
                                <a:latin typeface="Cambria Math" panose="02040503050406030204" pitchFamily="18" charset="0"/>
                                <a:ea typeface="Cambria Math" panose="02040503050406030204" pitchFamily="18" charset="0"/>
                              </a:rPr>
                              <m:t>3</m:t>
                            </m:r>
                          </m:sup>
                        </m:sSup>
                        <m:r>
                          <a:rPr lang="en-US" sz="2400" b="0" i="1" smtClean="0">
                            <a:latin typeface="Cambria Math" panose="02040503050406030204" pitchFamily="18" charset="0"/>
                            <a:ea typeface="Cambria Math" panose="02040503050406030204" pitchFamily="18" charset="0"/>
                          </a:rPr>
                          <m:t>×1012.5</m:t>
                        </m:r>
                      </m:e>
                    </m:d>
                    <m:r>
                      <a:rPr lang="en-US" sz="2400" b="0" i="1" smtClean="0">
                        <a:latin typeface="Cambria Math" panose="02040503050406030204" pitchFamily="18" charset="0"/>
                        <a:ea typeface="Cambria Math" panose="02040503050406030204" pitchFamily="18" charset="0"/>
                      </a:rPr>
                      <m:t>+…</m:t>
                    </m:r>
                  </m:oMath>
                </a14:m>
                <a:endParaRPr lang="en-US" sz="2400" b="0" dirty="0" smtClean="0">
                  <a:latin typeface="Book Antiqua" panose="02040602050305030304" pitchFamily="18" charset="0"/>
                  <a:ea typeface="Cambria Math" panose="02040503050406030204" pitchFamily="18" charset="0"/>
                </a:endParaRPr>
              </a:p>
              <a:p>
                <a:pPr>
                  <a:buFont typeface="Arial" panose="020B0604020202020204" pitchFamily="34" charset="0"/>
                  <a:buChar char="•"/>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𝜋</m:t>
                        </m:r>
                      </m:e>
                      <m:sub>
                        <m:r>
                          <a:rPr lang="en-US" sz="2400" b="0" i="1" smtClean="0">
                            <a:latin typeface="Cambria Math" panose="02040503050406030204" pitchFamily="18" charset="0"/>
                          </a:rPr>
                          <m:t>𝑐h𝑒𝑎𝑡</m:t>
                        </m:r>
                      </m:sub>
                    </m:sSub>
                    <m:r>
                      <a:rPr lang="en-US" sz="2400" b="0" i="1" smtClean="0">
                        <a:latin typeface="Cambria Math" panose="02040503050406030204" pitchFamily="18" charset="0"/>
                      </a:rPr>
                      <m:t>=1139.06+</m:t>
                    </m:r>
                    <m:d>
                      <m:dPr>
                        <m:ctrlPr>
                          <a:rPr lang="en-US" sz="2400" b="0" i="1">
                            <a:latin typeface="Cambria Math" panose="02040503050406030204" pitchFamily="18" charset="0"/>
                          </a:rPr>
                        </m:ctrlPr>
                      </m:dPr>
                      <m:e>
                        <m:r>
                          <a:rPr lang="en-US" sz="2400" b="0" i="1">
                            <a:latin typeface="Cambria Math" panose="02040503050406030204" pitchFamily="18" charset="0"/>
                          </a:rPr>
                          <m:t>𝛿</m:t>
                        </m:r>
                        <m:r>
                          <a:rPr lang="en-US" sz="2400" b="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900</m:t>
                        </m:r>
                      </m:e>
                    </m:d>
                    <m:r>
                      <a:rPr lang="en-US" sz="2400" b="0" i="1">
                        <a:latin typeface="Cambria Math" panose="02040503050406030204" pitchFamily="18" charset="0"/>
                        <a:ea typeface="Cambria Math" panose="02040503050406030204" pitchFamily="18" charset="0"/>
                      </a:rPr>
                      <m:t>+</m:t>
                    </m:r>
                    <m:d>
                      <m:dPr>
                        <m:ctrlPr>
                          <a:rPr lang="en-US" sz="2400" b="0" i="1">
                            <a:latin typeface="Cambria Math" panose="02040503050406030204" pitchFamily="18" charset="0"/>
                            <a:ea typeface="Cambria Math" panose="02040503050406030204" pitchFamily="18" charset="0"/>
                          </a:rPr>
                        </m:ctrlPr>
                      </m:dPr>
                      <m:e>
                        <m:sSup>
                          <m:sSupPr>
                            <m:ctrlPr>
                              <a:rPr lang="en-US" sz="2400" b="0" i="1">
                                <a:latin typeface="Cambria Math" panose="02040503050406030204" pitchFamily="18" charset="0"/>
                                <a:ea typeface="Cambria Math" panose="02040503050406030204" pitchFamily="18" charset="0"/>
                              </a:rPr>
                            </m:ctrlPr>
                          </m:sSupPr>
                          <m:e>
                            <m:r>
                              <a:rPr lang="en-US" sz="2400" b="0" i="1">
                                <a:latin typeface="Cambria Math" panose="02040503050406030204" pitchFamily="18" charset="0"/>
                                <a:ea typeface="Cambria Math" panose="02040503050406030204" pitchFamily="18" charset="0"/>
                              </a:rPr>
                              <m:t>𝛿</m:t>
                            </m:r>
                          </m:e>
                          <m:sup>
                            <m:r>
                              <a:rPr lang="en-US" sz="2400" b="0" i="1">
                                <a:latin typeface="Cambria Math" panose="02040503050406030204" pitchFamily="18" charset="0"/>
                                <a:ea typeface="Cambria Math" panose="02040503050406030204" pitchFamily="18" charset="0"/>
                              </a:rPr>
                              <m:t>2</m:t>
                            </m:r>
                          </m:sup>
                        </m:sSup>
                        <m:r>
                          <a:rPr lang="en-US" sz="2400" b="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900</m:t>
                        </m:r>
                      </m:e>
                    </m:d>
                    <m:r>
                      <a:rPr lang="en-US" sz="2400" b="0" i="1">
                        <a:latin typeface="Cambria Math" panose="02040503050406030204" pitchFamily="18" charset="0"/>
                        <a:ea typeface="Cambria Math" panose="02040503050406030204" pitchFamily="18" charset="0"/>
                      </a:rPr>
                      <m:t>+</m:t>
                    </m:r>
                    <m:d>
                      <m:dPr>
                        <m:ctrlPr>
                          <a:rPr lang="en-US" sz="2400" b="0" i="1">
                            <a:latin typeface="Cambria Math" panose="02040503050406030204" pitchFamily="18" charset="0"/>
                            <a:ea typeface="Cambria Math" panose="02040503050406030204" pitchFamily="18" charset="0"/>
                          </a:rPr>
                        </m:ctrlPr>
                      </m:dPr>
                      <m:e>
                        <m:sSup>
                          <m:sSupPr>
                            <m:ctrlPr>
                              <a:rPr lang="en-US" sz="2400" b="0" i="1">
                                <a:latin typeface="Cambria Math" panose="02040503050406030204" pitchFamily="18" charset="0"/>
                                <a:ea typeface="Cambria Math" panose="02040503050406030204" pitchFamily="18" charset="0"/>
                              </a:rPr>
                            </m:ctrlPr>
                          </m:sSupPr>
                          <m:e>
                            <m:r>
                              <a:rPr lang="en-US" sz="2400" b="0" i="1">
                                <a:latin typeface="Cambria Math" panose="02040503050406030204" pitchFamily="18" charset="0"/>
                                <a:ea typeface="Cambria Math" panose="02040503050406030204" pitchFamily="18" charset="0"/>
                              </a:rPr>
                              <m:t>𝛿</m:t>
                            </m:r>
                          </m:e>
                          <m:sup>
                            <m:r>
                              <a:rPr lang="en-US" sz="2400" b="0" i="1">
                                <a:latin typeface="Cambria Math" panose="02040503050406030204" pitchFamily="18" charset="0"/>
                                <a:ea typeface="Cambria Math" panose="02040503050406030204" pitchFamily="18" charset="0"/>
                              </a:rPr>
                              <m:t>3</m:t>
                            </m:r>
                          </m:sup>
                        </m:sSup>
                        <m:r>
                          <a:rPr lang="en-US" sz="2400" b="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900</m:t>
                        </m:r>
                      </m:e>
                    </m:d>
                    <m:r>
                      <a:rPr lang="en-US" sz="2400" b="0" i="1">
                        <a:latin typeface="Cambria Math" panose="02040503050406030204" pitchFamily="18" charset="0"/>
                        <a:ea typeface="Cambria Math" panose="02040503050406030204" pitchFamily="18" charset="0"/>
                      </a:rPr>
                      <m:t>+…</m:t>
                    </m:r>
                  </m:oMath>
                </a14:m>
                <a:endParaRPr lang="en-US" sz="2400" b="0" dirty="0" smtClean="0">
                  <a:latin typeface="Book Antiqua" panose="02040602050305030304" pitchFamily="18" charset="0"/>
                  <a:ea typeface="Cambria Math" panose="02040503050406030204" pitchFamily="18" charset="0"/>
                </a:endParaRPr>
              </a:p>
              <a:p>
                <a:pPr>
                  <a:buFont typeface="Arial" panose="020B0604020202020204" pitchFamily="34" charset="0"/>
                  <a:buChar char="•"/>
                </a:pPr>
                <a:r>
                  <a:rPr lang="en-US" sz="2800" b="0" dirty="0" smtClean="0">
                    <a:latin typeface="Book Antiqua" panose="02040602050305030304" pitchFamily="18" charset="0"/>
                    <a:ea typeface="Cambria Math" panose="02040503050406030204" pitchFamily="18" charset="0"/>
                  </a:rPr>
                  <a:t>If </a:t>
                </a:r>
                <a14:m>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𝜋</m:t>
                        </m:r>
                      </m:e>
                      <m:sub>
                        <m:r>
                          <a:rPr lang="en-US" sz="2800" b="0" i="1" smtClean="0">
                            <a:latin typeface="Cambria Math" panose="02040503050406030204" pitchFamily="18" charset="0"/>
                            <a:ea typeface="Cambria Math" panose="02040503050406030204" pitchFamily="18" charset="0"/>
                          </a:rPr>
                          <m:t>𝑐𝑜𝑜𝑝</m:t>
                        </m:r>
                      </m:sub>
                    </m:sSub>
                    <m:r>
                      <a:rPr lang="en-US" sz="2800" b="0" i="1" smtClean="0">
                        <a:latin typeface="Cambria Math" panose="02040503050406030204" pitchFamily="18" charset="0"/>
                        <a:ea typeface="Cambria Math" panose="02040503050406030204" pitchFamily="18" charset="0"/>
                      </a:rPr>
                      <m:t>&gt;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𝜋</m:t>
                        </m:r>
                      </m:e>
                      <m:sub>
                        <m:r>
                          <a:rPr lang="en-US" sz="2800" b="0" i="1" smtClean="0">
                            <a:latin typeface="Cambria Math" panose="02040503050406030204" pitchFamily="18" charset="0"/>
                            <a:ea typeface="Cambria Math" panose="02040503050406030204" pitchFamily="18" charset="0"/>
                          </a:rPr>
                          <m:t>𝑐h𝑒𝑎𝑡</m:t>
                        </m:r>
                      </m:sub>
                    </m:sSub>
                  </m:oMath>
                </a14:m>
                <a:r>
                  <a:rPr lang="en-US" sz="2800" b="0" dirty="0" smtClean="0">
                    <a:latin typeface="Book Antiqua" panose="02040602050305030304" pitchFamily="18" charset="0"/>
                    <a:ea typeface="Cambria Math" panose="02040503050406030204" pitchFamily="18" charset="0"/>
                  </a:rPr>
                  <a:t>, then SQ should cooperate, otherwise SQ should cheat.</a:t>
                </a:r>
                <a:endParaRPr lang="en-US" sz="2800" b="0" dirty="0">
                  <a:latin typeface="Book Antiqua" panose="02040602050305030304" pitchFamily="18" charset="0"/>
                  <a:ea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84" t="-1466" b="-4399"/>
                </a:stretch>
              </a:blipFill>
            </p:spPr>
            <p:txBody>
              <a:bodyPr/>
              <a:lstStyle/>
              <a:p>
                <a:r>
                  <a:rPr lang="en-SG">
                    <a:noFill/>
                  </a:rPr>
                  <a:t> </a:t>
                </a:r>
              </a:p>
            </p:txBody>
          </p:sp>
        </mc:Fallback>
      </mc:AlternateContent>
      <p:sp>
        <p:nvSpPr>
          <p:cNvPr id="4" name="Slide Number Placeholder 3"/>
          <p:cNvSpPr>
            <a:spLocks noGrp="1"/>
          </p:cNvSpPr>
          <p:nvPr>
            <p:ph type="sldNum" sz="quarter" idx="12"/>
          </p:nvPr>
        </p:nvSpPr>
        <p:spPr/>
        <p:txBody>
          <a:bodyPr/>
          <a:lstStyle/>
          <a:p>
            <a:fld id="{6C7F7493-75C9-45F8-B2CF-5DC88B23674E}" type="slidenum">
              <a:rPr lang="en-SG" smtClean="0"/>
              <a:t>25</a:t>
            </a:fld>
            <a:endParaRPr lang="en-SG"/>
          </a:p>
        </p:txBody>
      </p:sp>
    </p:spTree>
    <p:extLst>
      <p:ext uri="{BB962C8B-B14F-4D97-AF65-F5344CB8AC3E}">
        <p14:creationId xmlns:p14="http://schemas.microsoft.com/office/powerpoint/2010/main" val="20259031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Book Antiqua" panose="02040602050305030304" pitchFamily="18" charset="0"/>
              </a:rPr>
              <a:t>Collusion</a:t>
            </a:r>
            <a:endParaRPr lang="en-SG" dirty="0">
              <a:latin typeface="Book Antiqua" panose="0204060205030503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buFont typeface="Arial" panose="020B0604020202020204" pitchFamily="34" charset="0"/>
                  <a:buChar char="•"/>
                </a:pPr>
                <a:r>
                  <a:rPr lang="en-US" sz="2800" b="0" dirty="0" smtClean="0">
                    <a:latin typeface="Book Antiqua" panose="02040602050305030304" pitchFamily="18" charset="0"/>
                  </a:rPr>
                  <a:t>Let’s look closer at profits from cooperation. </a:t>
                </a:r>
              </a:p>
              <a:p>
                <a:pPr>
                  <a:buFont typeface="Arial" panose="020B0604020202020204" pitchFamily="34" charset="0"/>
                  <a:buChar char="•"/>
                </a:pP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𝜋</m:t>
                        </m:r>
                      </m:e>
                      <m:sub>
                        <m:r>
                          <a:rPr lang="en-US" sz="2800" b="0" i="1" smtClean="0">
                            <a:latin typeface="Cambria Math" panose="02040503050406030204" pitchFamily="18" charset="0"/>
                          </a:rPr>
                          <m:t>𝑐𝑜𝑜𝑝</m:t>
                        </m:r>
                      </m:sub>
                    </m:sSub>
                    <m:r>
                      <a:rPr lang="en-US" sz="2800" b="0" i="1" smtClean="0">
                        <a:latin typeface="Cambria Math" panose="02040503050406030204" pitchFamily="18" charset="0"/>
                      </a:rPr>
                      <m:t>=1012.5+</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×1012.5</m:t>
                        </m:r>
                      </m:e>
                    </m:d>
                    <m:r>
                      <a:rPr lang="en-US" sz="2800" b="0" i="1" smtClean="0">
                        <a:latin typeface="Cambria Math" panose="02040503050406030204" pitchFamily="18" charset="0"/>
                        <a:ea typeface="Cambria Math" panose="02040503050406030204" pitchFamily="18" charset="0"/>
                      </a:rPr>
                      <m:t>+</m:t>
                    </m:r>
                    <m:d>
                      <m:dPr>
                        <m:ctrlPr>
                          <a:rPr lang="en-US" sz="2800" b="0" i="1" smtClean="0">
                            <a:latin typeface="Cambria Math" panose="02040503050406030204" pitchFamily="18" charset="0"/>
                            <a:ea typeface="Cambria Math" panose="02040503050406030204" pitchFamily="18" charset="0"/>
                          </a:rPr>
                        </m:ctrlPr>
                      </m:dPr>
                      <m:e>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𝛿</m:t>
                            </m:r>
                          </m:e>
                          <m:sup>
                            <m:r>
                              <a:rPr lang="en-US" sz="2800" b="0" i="1" smtClean="0">
                                <a:latin typeface="Cambria Math" panose="02040503050406030204" pitchFamily="18" charset="0"/>
                                <a:ea typeface="Cambria Math" panose="02040503050406030204" pitchFamily="18" charset="0"/>
                              </a:rPr>
                              <m:t>2</m:t>
                            </m:r>
                          </m:sup>
                        </m:sSup>
                        <m:r>
                          <a:rPr lang="en-US" sz="2800" b="0" i="1" smtClean="0">
                            <a:latin typeface="Cambria Math" panose="02040503050406030204" pitchFamily="18" charset="0"/>
                            <a:ea typeface="Cambria Math" panose="02040503050406030204" pitchFamily="18" charset="0"/>
                          </a:rPr>
                          <m:t>×1012.5</m:t>
                        </m:r>
                      </m:e>
                    </m:d>
                    <m:r>
                      <a:rPr lang="en-US" sz="2800" b="0" i="1" smtClean="0">
                        <a:latin typeface="Cambria Math" panose="02040503050406030204" pitchFamily="18" charset="0"/>
                        <a:ea typeface="Cambria Math" panose="02040503050406030204" pitchFamily="18" charset="0"/>
                      </a:rPr>
                      <m:t>+</m:t>
                    </m:r>
                    <m:d>
                      <m:dPr>
                        <m:ctrlPr>
                          <a:rPr lang="en-US" sz="2800" b="0" i="1" smtClean="0">
                            <a:latin typeface="Cambria Math" panose="02040503050406030204" pitchFamily="18" charset="0"/>
                            <a:ea typeface="Cambria Math" panose="02040503050406030204" pitchFamily="18" charset="0"/>
                          </a:rPr>
                        </m:ctrlPr>
                      </m:dPr>
                      <m:e>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𝛿</m:t>
                            </m:r>
                          </m:e>
                          <m:sup>
                            <m:r>
                              <a:rPr lang="en-US" sz="2800" b="0" i="1" smtClean="0">
                                <a:latin typeface="Cambria Math" panose="02040503050406030204" pitchFamily="18" charset="0"/>
                                <a:ea typeface="Cambria Math" panose="02040503050406030204" pitchFamily="18" charset="0"/>
                              </a:rPr>
                              <m:t>3</m:t>
                            </m:r>
                          </m:sup>
                        </m:sSup>
                        <m:r>
                          <a:rPr lang="en-US" sz="2800" b="0" i="1" smtClean="0">
                            <a:latin typeface="Cambria Math" panose="02040503050406030204" pitchFamily="18" charset="0"/>
                            <a:ea typeface="Cambria Math" panose="02040503050406030204" pitchFamily="18" charset="0"/>
                          </a:rPr>
                          <m:t>×1012.5</m:t>
                        </m:r>
                      </m:e>
                    </m:d>
                    <m:r>
                      <a:rPr lang="en-US" sz="2800" b="0" i="1" smtClean="0">
                        <a:latin typeface="Cambria Math" panose="02040503050406030204" pitchFamily="18" charset="0"/>
                        <a:ea typeface="Cambria Math" panose="02040503050406030204" pitchFamily="18" charset="0"/>
                      </a:rPr>
                      <m:t>+…</m:t>
                    </m:r>
                  </m:oMath>
                </a14:m>
                <a:endParaRPr lang="en-US" sz="2800" b="0" dirty="0" smtClean="0">
                  <a:latin typeface="Book Antiqua" panose="02040602050305030304" pitchFamily="18" charset="0"/>
                  <a:ea typeface="Cambria Math" panose="02040503050406030204" pitchFamily="18" charset="0"/>
                </a:endParaRPr>
              </a:p>
              <a:p>
                <a:pPr>
                  <a:buFont typeface="Arial" panose="020B0604020202020204" pitchFamily="34" charset="0"/>
                  <a:buChar char="•"/>
                </a:pPr>
                <a:r>
                  <a:rPr lang="en-US" sz="2800" b="0" dirty="0" smtClean="0">
                    <a:latin typeface="Book Antiqua" panose="02040602050305030304" pitchFamily="18" charset="0"/>
                    <a:ea typeface="Cambria Math" panose="02040503050406030204" pitchFamily="18" charset="0"/>
                  </a:rPr>
                  <a:t>Does this look familiar? Remember </a:t>
                </a:r>
                <a:r>
                  <a:rPr lang="en-US" sz="2800" b="0" dirty="0" err="1" smtClean="0">
                    <a:latin typeface="Book Antiqua" panose="02040602050305030304" pitchFamily="18" charset="0"/>
                    <a:ea typeface="Cambria Math" panose="02040503050406030204" pitchFamily="18" charset="0"/>
                  </a:rPr>
                  <a:t>consols</a:t>
                </a:r>
                <a:r>
                  <a:rPr lang="en-US" sz="2800" b="0" dirty="0" smtClean="0">
                    <a:latin typeface="Book Antiqua" panose="02040602050305030304" pitchFamily="18" charset="0"/>
                    <a:ea typeface="Cambria Math" panose="02040503050406030204" pitchFamily="18" charset="0"/>
                  </a:rPr>
                  <a:t> from week 1?</a:t>
                </a:r>
              </a:p>
              <a:p>
                <a:pPr>
                  <a:buFont typeface="Arial" panose="020B0604020202020204" pitchFamily="34" charset="0"/>
                  <a:buChar char="•"/>
                </a:pPr>
                <a:endParaRPr lang="en-US" sz="2800" b="0" dirty="0" smtClean="0">
                  <a:latin typeface="Book Antiqua" panose="02040602050305030304" pitchFamily="18" charset="0"/>
                  <a:ea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84" t="-1466"/>
                </a:stretch>
              </a:blipFill>
            </p:spPr>
            <p:txBody>
              <a:bodyPr/>
              <a:lstStyle/>
              <a:p>
                <a:r>
                  <a:rPr lang="en-SG">
                    <a:noFill/>
                  </a:rPr>
                  <a:t> </a:t>
                </a:r>
              </a:p>
            </p:txBody>
          </p:sp>
        </mc:Fallback>
      </mc:AlternateContent>
      <p:sp>
        <p:nvSpPr>
          <p:cNvPr id="4" name="Slide Number Placeholder 3"/>
          <p:cNvSpPr>
            <a:spLocks noGrp="1"/>
          </p:cNvSpPr>
          <p:nvPr>
            <p:ph type="sldNum" sz="quarter" idx="12"/>
          </p:nvPr>
        </p:nvSpPr>
        <p:spPr/>
        <p:txBody>
          <a:bodyPr/>
          <a:lstStyle/>
          <a:p>
            <a:fld id="{6C7F7493-75C9-45F8-B2CF-5DC88B23674E}" type="slidenum">
              <a:rPr lang="en-SG" smtClean="0"/>
              <a:t>26</a:t>
            </a:fld>
            <a:endParaRPr lang="en-SG"/>
          </a:p>
        </p:txBody>
      </p:sp>
    </p:spTree>
    <p:extLst>
      <p:ext uri="{BB962C8B-B14F-4D97-AF65-F5344CB8AC3E}">
        <p14:creationId xmlns:p14="http://schemas.microsoft.com/office/powerpoint/2010/main" val="27445137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Book Antiqua" panose="02040602050305030304" pitchFamily="18" charset="0"/>
              </a:rPr>
              <a:t>Collusion</a:t>
            </a:r>
            <a:endParaRPr lang="en-SG"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buFont typeface="Arial" panose="020B0604020202020204" pitchFamily="34" charset="0"/>
                  <a:buChar char="•"/>
                </a:pPr>
                <a14:m>
                  <m:oMath xmlns:m="http://schemas.openxmlformats.org/officeDocument/2006/math">
                    <m:sSub>
                      <m:sSubPr>
                        <m:ctrlPr>
                          <a:rPr lang="en-US" sz="2800" b="0" i="1" smtClean="0">
                            <a:latin typeface="Cambria Math" panose="02040503050406030204" pitchFamily="18" charset="0"/>
                          </a:rPr>
                        </m:ctrlPr>
                      </m:sSubPr>
                      <m:e>
                        <m:r>
                          <a:rPr lang="en-US" sz="2800" b="0" i="1">
                            <a:latin typeface="Cambria Math" panose="02040503050406030204" pitchFamily="18" charset="0"/>
                          </a:rPr>
                          <m:t>𝜋</m:t>
                        </m:r>
                      </m:e>
                      <m:sub>
                        <m:r>
                          <a:rPr lang="en-US" sz="2800" b="0" i="1">
                            <a:latin typeface="Cambria Math" panose="02040503050406030204" pitchFamily="18" charset="0"/>
                          </a:rPr>
                          <m:t>𝑐𝑜𝑜𝑝</m:t>
                        </m:r>
                      </m:sub>
                    </m:sSub>
                    <m:r>
                      <a:rPr lang="en-US" sz="2800" b="0" i="1">
                        <a:latin typeface="Cambria Math" panose="02040503050406030204" pitchFamily="18" charset="0"/>
                      </a:rPr>
                      <m:t>=1012.5+</m:t>
                    </m:r>
                    <m:d>
                      <m:dPr>
                        <m:ctrlPr>
                          <a:rPr lang="en-US" sz="2800" b="0" i="1">
                            <a:latin typeface="Cambria Math" panose="02040503050406030204" pitchFamily="18" charset="0"/>
                          </a:rPr>
                        </m:ctrlPr>
                      </m:dPr>
                      <m:e>
                        <m:r>
                          <a:rPr lang="en-US" sz="2800" b="0" i="1">
                            <a:latin typeface="Cambria Math" panose="02040503050406030204" pitchFamily="18" charset="0"/>
                          </a:rPr>
                          <m:t>𝛿</m:t>
                        </m:r>
                        <m:r>
                          <a:rPr lang="en-US" sz="2800" b="0" i="1">
                            <a:latin typeface="Cambria Math" panose="02040503050406030204" pitchFamily="18" charset="0"/>
                            <a:ea typeface="Cambria Math" panose="02040503050406030204" pitchFamily="18" charset="0"/>
                          </a:rPr>
                          <m:t>×1012.5</m:t>
                        </m:r>
                      </m:e>
                    </m:d>
                    <m:r>
                      <a:rPr lang="en-US" sz="2800" b="0" i="1">
                        <a:latin typeface="Cambria Math" panose="02040503050406030204" pitchFamily="18" charset="0"/>
                        <a:ea typeface="Cambria Math" panose="02040503050406030204" pitchFamily="18" charset="0"/>
                      </a:rPr>
                      <m:t>+</m:t>
                    </m:r>
                    <m:d>
                      <m:dPr>
                        <m:ctrlPr>
                          <a:rPr lang="en-US" sz="2800" b="0" i="1">
                            <a:latin typeface="Cambria Math" panose="02040503050406030204" pitchFamily="18" charset="0"/>
                            <a:ea typeface="Cambria Math" panose="02040503050406030204" pitchFamily="18" charset="0"/>
                          </a:rPr>
                        </m:ctrlPr>
                      </m:dPr>
                      <m:e>
                        <m:sSup>
                          <m:sSupPr>
                            <m:ctrlPr>
                              <a:rPr lang="en-US" sz="2800" b="0" i="1">
                                <a:latin typeface="Cambria Math" panose="02040503050406030204" pitchFamily="18" charset="0"/>
                                <a:ea typeface="Cambria Math" panose="02040503050406030204" pitchFamily="18" charset="0"/>
                              </a:rPr>
                            </m:ctrlPr>
                          </m:sSupPr>
                          <m:e>
                            <m:r>
                              <a:rPr lang="en-US" sz="2800" b="0" i="1">
                                <a:latin typeface="Cambria Math" panose="02040503050406030204" pitchFamily="18" charset="0"/>
                                <a:ea typeface="Cambria Math" panose="02040503050406030204" pitchFamily="18" charset="0"/>
                              </a:rPr>
                              <m:t>𝛿</m:t>
                            </m:r>
                          </m:e>
                          <m:sup>
                            <m:r>
                              <a:rPr lang="en-US" sz="2800" b="0" i="1">
                                <a:latin typeface="Cambria Math" panose="02040503050406030204" pitchFamily="18" charset="0"/>
                                <a:ea typeface="Cambria Math" panose="02040503050406030204" pitchFamily="18" charset="0"/>
                              </a:rPr>
                              <m:t>2</m:t>
                            </m:r>
                          </m:sup>
                        </m:sSup>
                        <m:r>
                          <a:rPr lang="en-US" sz="2800" b="0" i="1">
                            <a:latin typeface="Cambria Math" panose="02040503050406030204" pitchFamily="18" charset="0"/>
                            <a:ea typeface="Cambria Math" panose="02040503050406030204" pitchFamily="18" charset="0"/>
                          </a:rPr>
                          <m:t>×1012.5</m:t>
                        </m:r>
                      </m:e>
                    </m:d>
                    <m:r>
                      <a:rPr lang="en-US" sz="2800" b="0" i="1">
                        <a:latin typeface="Cambria Math" panose="02040503050406030204" pitchFamily="18" charset="0"/>
                        <a:ea typeface="Cambria Math" panose="02040503050406030204" pitchFamily="18" charset="0"/>
                      </a:rPr>
                      <m:t>+</m:t>
                    </m:r>
                    <m:d>
                      <m:dPr>
                        <m:ctrlPr>
                          <a:rPr lang="en-US" sz="2800" b="0" i="1">
                            <a:latin typeface="Cambria Math" panose="02040503050406030204" pitchFamily="18" charset="0"/>
                            <a:ea typeface="Cambria Math" panose="02040503050406030204" pitchFamily="18" charset="0"/>
                          </a:rPr>
                        </m:ctrlPr>
                      </m:dPr>
                      <m:e>
                        <m:sSup>
                          <m:sSupPr>
                            <m:ctrlPr>
                              <a:rPr lang="en-US" sz="2800" b="0" i="1">
                                <a:latin typeface="Cambria Math" panose="02040503050406030204" pitchFamily="18" charset="0"/>
                                <a:ea typeface="Cambria Math" panose="02040503050406030204" pitchFamily="18" charset="0"/>
                              </a:rPr>
                            </m:ctrlPr>
                          </m:sSupPr>
                          <m:e>
                            <m:r>
                              <a:rPr lang="en-US" sz="2800" b="0" i="1">
                                <a:latin typeface="Cambria Math" panose="02040503050406030204" pitchFamily="18" charset="0"/>
                                <a:ea typeface="Cambria Math" panose="02040503050406030204" pitchFamily="18" charset="0"/>
                              </a:rPr>
                              <m:t>𝛿</m:t>
                            </m:r>
                          </m:e>
                          <m:sup>
                            <m:r>
                              <a:rPr lang="en-US" sz="2800" b="0" i="1">
                                <a:latin typeface="Cambria Math" panose="02040503050406030204" pitchFamily="18" charset="0"/>
                                <a:ea typeface="Cambria Math" panose="02040503050406030204" pitchFamily="18" charset="0"/>
                              </a:rPr>
                              <m:t>3</m:t>
                            </m:r>
                          </m:sup>
                        </m:sSup>
                        <m:r>
                          <a:rPr lang="en-US" sz="2800" b="0" i="1">
                            <a:latin typeface="Cambria Math" panose="02040503050406030204" pitchFamily="18" charset="0"/>
                            <a:ea typeface="Cambria Math" panose="02040503050406030204" pitchFamily="18" charset="0"/>
                          </a:rPr>
                          <m:t>×1012.5</m:t>
                        </m:r>
                      </m:e>
                    </m:d>
                    <m:r>
                      <a:rPr lang="en-US" sz="2800" b="0" i="1">
                        <a:latin typeface="Cambria Math" panose="02040503050406030204" pitchFamily="18" charset="0"/>
                        <a:ea typeface="Cambria Math" panose="02040503050406030204" pitchFamily="18" charset="0"/>
                      </a:rPr>
                      <m:t>+…</m:t>
                    </m:r>
                  </m:oMath>
                </a14:m>
                <a:endParaRPr lang="en-US" sz="2800" b="0" dirty="0" smtClean="0">
                  <a:latin typeface="Book Antiqua" panose="02040602050305030304" pitchFamily="18" charset="0"/>
                  <a:ea typeface="Cambria Math" panose="02040503050406030204" pitchFamily="18" charset="0"/>
                </a:endParaRPr>
              </a:p>
              <a:p>
                <a:pPr>
                  <a:buFont typeface="Arial" panose="020B0604020202020204" pitchFamily="34" charset="0"/>
                  <a:buChar char="•"/>
                </a:pPr>
                <a14:m>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𝜋</m:t>
                        </m:r>
                      </m:e>
                      <m:sub>
                        <m:r>
                          <a:rPr lang="en-US" sz="2800" b="0" i="1" smtClean="0">
                            <a:latin typeface="Cambria Math" panose="02040503050406030204" pitchFamily="18" charset="0"/>
                            <a:ea typeface="Cambria Math" panose="02040503050406030204" pitchFamily="18" charset="0"/>
                          </a:rPr>
                          <m:t>𝑐𝑜𝑜𝑝</m:t>
                        </m:r>
                      </m:sub>
                    </m:sSub>
                    <m:r>
                      <a:rPr lang="en-US" sz="2800" b="0" i="1" smtClean="0">
                        <a:latin typeface="Cambria Math" panose="02040503050406030204" pitchFamily="18" charset="0"/>
                        <a:ea typeface="Cambria Math" panose="02040503050406030204" pitchFamily="18" charset="0"/>
                      </a:rPr>
                      <m:t>=1012.5+</m:t>
                    </m:r>
                    <m:r>
                      <a:rPr lang="en-US" sz="2800" b="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[1012.5+</m:t>
                    </m:r>
                    <m:d>
                      <m:dPr>
                        <m:ctrlPr>
                          <a:rPr lang="en-US" sz="2800" b="0" i="1">
                            <a:latin typeface="Cambria Math" panose="02040503050406030204" pitchFamily="18" charset="0"/>
                          </a:rPr>
                        </m:ctrlPr>
                      </m:dPr>
                      <m:e>
                        <m:r>
                          <a:rPr lang="en-US" sz="2800" b="0" i="1">
                            <a:latin typeface="Cambria Math" panose="02040503050406030204" pitchFamily="18" charset="0"/>
                          </a:rPr>
                          <m:t>𝛿</m:t>
                        </m:r>
                        <m:r>
                          <a:rPr lang="en-US" sz="2800" b="0" i="1">
                            <a:latin typeface="Cambria Math" panose="02040503050406030204" pitchFamily="18" charset="0"/>
                            <a:ea typeface="Cambria Math" panose="02040503050406030204" pitchFamily="18" charset="0"/>
                          </a:rPr>
                          <m:t>×1012.5</m:t>
                        </m:r>
                      </m:e>
                    </m:d>
                    <m:r>
                      <a:rPr lang="en-US" sz="2800" b="0" i="1">
                        <a:latin typeface="Cambria Math" panose="02040503050406030204" pitchFamily="18" charset="0"/>
                        <a:ea typeface="Cambria Math" panose="02040503050406030204" pitchFamily="18" charset="0"/>
                      </a:rPr>
                      <m:t>+</m:t>
                    </m:r>
                    <m:d>
                      <m:dPr>
                        <m:ctrlPr>
                          <a:rPr lang="en-US" sz="2800" b="0" i="1">
                            <a:latin typeface="Cambria Math" panose="02040503050406030204" pitchFamily="18" charset="0"/>
                            <a:ea typeface="Cambria Math" panose="02040503050406030204" pitchFamily="18" charset="0"/>
                          </a:rPr>
                        </m:ctrlPr>
                      </m:dPr>
                      <m:e>
                        <m:sSup>
                          <m:sSupPr>
                            <m:ctrlPr>
                              <a:rPr lang="en-US" sz="2800" b="0" i="1">
                                <a:latin typeface="Cambria Math" panose="02040503050406030204" pitchFamily="18" charset="0"/>
                                <a:ea typeface="Cambria Math" panose="02040503050406030204" pitchFamily="18" charset="0"/>
                              </a:rPr>
                            </m:ctrlPr>
                          </m:sSupPr>
                          <m:e>
                            <m:r>
                              <a:rPr lang="en-US" sz="2800" b="0" i="1">
                                <a:latin typeface="Cambria Math" panose="02040503050406030204" pitchFamily="18" charset="0"/>
                                <a:ea typeface="Cambria Math" panose="02040503050406030204" pitchFamily="18" charset="0"/>
                              </a:rPr>
                              <m:t>𝛿</m:t>
                            </m:r>
                          </m:e>
                          <m:sup>
                            <m:r>
                              <a:rPr lang="en-US" sz="2800" b="0" i="1">
                                <a:latin typeface="Cambria Math" panose="02040503050406030204" pitchFamily="18" charset="0"/>
                                <a:ea typeface="Cambria Math" panose="02040503050406030204" pitchFamily="18" charset="0"/>
                              </a:rPr>
                              <m:t>2</m:t>
                            </m:r>
                          </m:sup>
                        </m:sSup>
                        <m:r>
                          <a:rPr lang="en-US" sz="2800" b="0" i="1">
                            <a:latin typeface="Cambria Math" panose="02040503050406030204" pitchFamily="18" charset="0"/>
                            <a:ea typeface="Cambria Math" panose="02040503050406030204" pitchFamily="18" charset="0"/>
                          </a:rPr>
                          <m:t>×1012.5</m:t>
                        </m:r>
                      </m:e>
                    </m:d>
                    <m:r>
                      <a:rPr lang="en-US" sz="2800" b="0" i="1">
                        <a:latin typeface="Cambria Math" panose="02040503050406030204" pitchFamily="18" charset="0"/>
                        <a:ea typeface="Cambria Math" panose="02040503050406030204" pitchFamily="18" charset="0"/>
                      </a:rPr>
                      <m:t>+</m:t>
                    </m:r>
                    <m:d>
                      <m:dPr>
                        <m:ctrlPr>
                          <a:rPr lang="en-US" sz="2800" b="0" i="1">
                            <a:latin typeface="Cambria Math" panose="02040503050406030204" pitchFamily="18" charset="0"/>
                            <a:ea typeface="Cambria Math" panose="02040503050406030204" pitchFamily="18" charset="0"/>
                          </a:rPr>
                        </m:ctrlPr>
                      </m:dPr>
                      <m:e>
                        <m:sSup>
                          <m:sSupPr>
                            <m:ctrlPr>
                              <a:rPr lang="en-US" sz="2800" b="0" i="1">
                                <a:latin typeface="Cambria Math" panose="02040503050406030204" pitchFamily="18" charset="0"/>
                                <a:ea typeface="Cambria Math" panose="02040503050406030204" pitchFamily="18" charset="0"/>
                              </a:rPr>
                            </m:ctrlPr>
                          </m:sSupPr>
                          <m:e>
                            <m:r>
                              <a:rPr lang="en-US" sz="2800" b="0" i="1">
                                <a:latin typeface="Cambria Math" panose="02040503050406030204" pitchFamily="18" charset="0"/>
                                <a:ea typeface="Cambria Math" panose="02040503050406030204" pitchFamily="18" charset="0"/>
                              </a:rPr>
                              <m:t>𝛿</m:t>
                            </m:r>
                          </m:e>
                          <m:sup>
                            <m:r>
                              <a:rPr lang="en-US" sz="2800" b="0" i="1">
                                <a:latin typeface="Cambria Math" panose="02040503050406030204" pitchFamily="18" charset="0"/>
                                <a:ea typeface="Cambria Math" panose="02040503050406030204" pitchFamily="18" charset="0"/>
                              </a:rPr>
                              <m:t>3</m:t>
                            </m:r>
                          </m:sup>
                        </m:sSup>
                        <m:r>
                          <a:rPr lang="en-US" sz="2800" b="0" i="1">
                            <a:latin typeface="Cambria Math" panose="02040503050406030204" pitchFamily="18" charset="0"/>
                            <a:ea typeface="Cambria Math" panose="02040503050406030204" pitchFamily="18" charset="0"/>
                          </a:rPr>
                          <m:t>×1012.5</m:t>
                        </m:r>
                      </m:e>
                    </m:d>
                    <m:r>
                      <a:rPr lang="en-US" sz="2800" b="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m:t>
                    </m:r>
                  </m:oMath>
                </a14:m>
                <a:endParaRPr lang="en-US" sz="2800" b="0" dirty="0" smtClean="0">
                  <a:latin typeface="Book Antiqua" panose="02040602050305030304" pitchFamily="18" charset="0"/>
                  <a:ea typeface="Cambria Math" panose="02040503050406030204" pitchFamily="18" charset="0"/>
                </a:endParaRPr>
              </a:p>
              <a:p>
                <a:pPr>
                  <a:buFont typeface="Arial" panose="020B0604020202020204" pitchFamily="34" charset="0"/>
                  <a:buChar char="•"/>
                </a:pPr>
                <a14:m>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𝜋</m:t>
                        </m:r>
                      </m:e>
                      <m:sub>
                        <m:r>
                          <a:rPr lang="en-US" sz="2800" b="0" i="1" smtClean="0">
                            <a:latin typeface="Cambria Math" panose="02040503050406030204" pitchFamily="18" charset="0"/>
                            <a:ea typeface="Cambria Math" panose="02040503050406030204" pitchFamily="18" charset="0"/>
                          </a:rPr>
                          <m:t>𝑐𝑜𝑜𝑝</m:t>
                        </m:r>
                      </m:sub>
                    </m:sSub>
                    <m:r>
                      <a:rPr lang="en-US" sz="2800" b="0" i="1" smtClean="0">
                        <a:latin typeface="Cambria Math" panose="02040503050406030204" pitchFamily="18" charset="0"/>
                        <a:ea typeface="Cambria Math" panose="02040503050406030204" pitchFamily="18" charset="0"/>
                      </a:rPr>
                      <m:t>=1012.5+</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𝛿𝜋</m:t>
                        </m:r>
                      </m:e>
                      <m:sub>
                        <m:r>
                          <a:rPr lang="en-US" sz="2800" b="0" i="1" smtClean="0">
                            <a:latin typeface="Cambria Math" panose="02040503050406030204" pitchFamily="18" charset="0"/>
                            <a:ea typeface="Cambria Math" panose="02040503050406030204" pitchFamily="18" charset="0"/>
                          </a:rPr>
                          <m:t>𝑐𝑜𝑜𝑝</m:t>
                        </m:r>
                      </m:sub>
                    </m:sSub>
                  </m:oMath>
                </a14:m>
                <a:endParaRPr lang="en-US" sz="2800" b="0" dirty="0" smtClean="0">
                  <a:latin typeface="Book Antiqua" panose="02040602050305030304" pitchFamily="18" charset="0"/>
                  <a:ea typeface="Cambria Math" panose="02040503050406030204" pitchFamily="18" charset="0"/>
                </a:endParaRPr>
              </a:p>
              <a:p>
                <a:pPr>
                  <a:buFont typeface="Arial" panose="020B0604020202020204" pitchFamily="34" charset="0"/>
                  <a:buChar char="•"/>
                </a:pPr>
                <a14:m>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𝜋</m:t>
                        </m:r>
                      </m:e>
                      <m:sub>
                        <m:r>
                          <a:rPr lang="en-US" sz="2800" b="0" i="1" smtClean="0">
                            <a:latin typeface="Cambria Math" panose="02040503050406030204" pitchFamily="18" charset="0"/>
                            <a:ea typeface="Cambria Math" panose="02040503050406030204" pitchFamily="18" charset="0"/>
                          </a:rPr>
                          <m:t>𝑐𝑜𝑜𝑝</m:t>
                        </m:r>
                      </m:sub>
                    </m:sSub>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𝛿</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𝜋</m:t>
                        </m:r>
                      </m:e>
                      <m:sub>
                        <m:r>
                          <a:rPr lang="en-US" sz="2800" b="0" i="1" smtClean="0">
                            <a:latin typeface="Cambria Math" panose="02040503050406030204" pitchFamily="18" charset="0"/>
                            <a:ea typeface="Cambria Math" panose="02040503050406030204" pitchFamily="18" charset="0"/>
                          </a:rPr>
                          <m:t>𝑐𝑜𝑜𝑝</m:t>
                        </m:r>
                      </m:sub>
                    </m:sSub>
                    <m:r>
                      <a:rPr lang="en-US" sz="2800" b="0" i="1" smtClean="0">
                        <a:latin typeface="Cambria Math" panose="02040503050406030204" pitchFamily="18" charset="0"/>
                        <a:ea typeface="Cambria Math" panose="02040503050406030204" pitchFamily="18" charset="0"/>
                      </a:rPr>
                      <m:t>=1012.5</m:t>
                    </m:r>
                  </m:oMath>
                </a14:m>
                <a:endParaRPr lang="en-US" sz="2800" b="0" dirty="0" smtClean="0">
                  <a:latin typeface="Book Antiqua" panose="02040602050305030304" pitchFamily="18" charset="0"/>
                  <a:ea typeface="Cambria Math" panose="02040503050406030204" pitchFamily="18" charset="0"/>
                </a:endParaRPr>
              </a:p>
              <a:p>
                <a:pPr>
                  <a:buFont typeface="Arial" panose="020B0604020202020204" pitchFamily="34" charset="0"/>
                  <a:buChar char="•"/>
                </a:pPr>
                <a14:m>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𝜋</m:t>
                        </m:r>
                      </m:e>
                      <m:sub>
                        <m:r>
                          <a:rPr lang="en-US" sz="2800" b="0" i="1" smtClean="0">
                            <a:latin typeface="Cambria Math" panose="02040503050406030204" pitchFamily="18" charset="0"/>
                            <a:ea typeface="Cambria Math" panose="02040503050406030204" pitchFamily="18" charset="0"/>
                          </a:rPr>
                          <m:t>𝑐𝑜𝑜𝑝</m:t>
                        </m:r>
                      </m:sub>
                    </m:sSub>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1012.5</m:t>
                        </m:r>
                      </m:num>
                      <m:den>
                        <m:r>
                          <a:rPr lang="en-US" sz="2800" b="0" i="1" smtClean="0">
                            <a:latin typeface="Cambria Math" panose="02040503050406030204" pitchFamily="18" charset="0"/>
                            <a:ea typeface="Cambria Math" panose="02040503050406030204" pitchFamily="18" charset="0"/>
                          </a:rPr>
                          <m:t>1−</m:t>
                        </m:r>
                        <m:r>
                          <a:rPr lang="en-US" sz="2800" b="0" i="1" smtClean="0">
                            <a:latin typeface="Cambria Math" panose="02040503050406030204" pitchFamily="18" charset="0"/>
                            <a:ea typeface="Cambria Math" panose="02040503050406030204" pitchFamily="18" charset="0"/>
                          </a:rPr>
                          <m:t>𝛿</m:t>
                        </m:r>
                      </m:den>
                    </m:f>
                  </m:oMath>
                </a14:m>
                <a:endParaRPr lang="en-US" b="0" dirty="0" smtClean="0">
                  <a:latin typeface="Book Antiqua" panose="02040602050305030304" pitchFamily="18" charset="0"/>
                  <a:ea typeface="Cambria Math" panose="02040503050406030204" pitchFamily="18" charset="0"/>
                </a:endParaRPr>
              </a:p>
              <a:p>
                <a:pPr>
                  <a:buFont typeface="Arial" panose="020B0604020202020204" pitchFamily="34" charset="0"/>
                  <a:buChar char="•"/>
                </a:pPr>
                <a:endParaRPr lang="en-US" b="0" dirty="0">
                  <a:latin typeface="Book Antiqua" panose="02040602050305030304" pitchFamily="18" charset="0"/>
                  <a:ea typeface="Cambria Math" panose="02040503050406030204" pitchFamily="18" charset="0"/>
                </a:endParaRPr>
              </a:p>
              <a:p>
                <a:pPr marL="0" indent="0">
                  <a:buNone/>
                </a:pPr>
                <a:endParaRPr lang="en-SG"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a:stretch>
              </a:blipFill>
            </p:spPr>
            <p:txBody>
              <a:bodyPr/>
              <a:lstStyle/>
              <a:p>
                <a:r>
                  <a:rPr lang="en-SG">
                    <a:noFill/>
                  </a:rPr>
                  <a:t> </a:t>
                </a:r>
              </a:p>
            </p:txBody>
          </p:sp>
        </mc:Fallback>
      </mc:AlternateContent>
      <p:sp>
        <p:nvSpPr>
          <p:cNvPr id="2" name="Slide Number Placeholder 1"/>
          <p:cNvSpPr>
            <a:spLocks noGrp="1"/>
          </p:cNvSpPr>
          <p:nvPr>
            <p:ph type="sldNum" sz="quarter" idx="12"/>
          </p:nvPr>
        </p:nvSpPr>
        <p:spPr/>
        <p:txBody>
          <a:bodyPr/>
          <a:lstStyle/>
          <a:p>
            <a:fld id="{6C7F7493-75C9-45F8-B2CF-5DC88B23674E}" type="slidenum">
              <a:rPr lang="en-SG" smtClean="0"/>
              <a:t>27</a:t>
            </a:fld>
            <a:endParaRPr lang="en-SG"/>
          </a:p>
        </p:txBody>
      </p:sp>
    </p:spTree>
    <p:extLst>
      <p:ext uri="{BB962C8B-B14F-4D97-AF65-F5344CB8AC3E}">
        <p14:creationId xmlns:p14="http://schemas.microsoft.com/office/powerpoint/2010/main" val="13081063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Book Antiqua" panose="02040602050305030304" pitchFamily="18" charset="0"/>
              </a:rPr>
              <a:t>Collusion</a:t>
            </a:r>
            <a:endParaRPr lang="en-SG" dirty="0">
              <a:latin typeface="Book Antiqua" panose="0204060205030503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pPr>
                  <a:buFont typeface="Arial" panose="020B0604020202020204" pitchFamily="34" charset="0"/>
                  <a:buChar char="•"/>
                </a:pPr>
                <a:r>
                  <a:rPr lang="en-US" sz="2800" b="0" dirty="0" smtClean="0">
                    <a:latin typeface="Book Antiqua" panose="02040602050305030304" pitchFamily="18" charset="0"/>
                  </a:rPr>
                  <a:t>How about the profits from cheating? </a:t>
                </a:r>
              </a:p>
              <a:p>
                <a:pPr>
                  <a:lnSpc>
                    <a:spcPct val="110000"/>
                  </a:lnSpc>
                  <a:buFont typeface="Arial" panose="020B0604020202020204" pitchFamily="34" charset="0"/>
                  <a:buChar char="•"/>
                </a:pPr>
                <a14:m>
                  <m:oMath xmlns:m="http://schemas.openxmlformats.org/officeDocument/2006/math">
                    <m:sSub>
                      <m:sSubPr>
                        <m:ctrlPr>
                          <a:rPr lang="en-US" sz="2800" b="0" i="1">
                            <a:latin typeface="Cambria Math" panose="02040503050406030204" pitchFamily="18" charset="0"/>
                          </a:rPr>
                        </m:ctrlPr>
                      </m:sSubPr>
                      <m:e>
                        <m:r>
                          <a:rPr lang="en-US" sz="2800" b="0" i="1">
                            <a:latin typeface="Cambria Math" panose="02040503050406030204" pitchFamily="18" charset="0"/>
                          </a:rPr>
                          <m:t>𝜋</m:t>
                        </m:r>
                      </m:e>
                      <m:sub>
                        <m:r>
                          <a:rPr lang="en-US" sz="2800" b="0" i="1">
                            <a:latin typeface="Cambria Math" panose="02040503050406030204" pitchFamily="18" charset="0"/>
                          </a:rPr>
                          <m:t>𝑐h𝑒𝑎𝑡</m:t>
                        </m:r>
                      </m:sub>
                    </m:sSub>
                    <m:r>
                      <a:rPr lang="en-US" sz="2800" b="0" i="1">
                        <a:latin typeface="Cambria Math" panose="02040503050406030204" pitchFamily="18" charset="0"/>
                      </a:rPr>
                      <m:t>=1139.06+</m:t>
                    </m:r>
                    <m:d>
                      <m:dPr>
                        <m:ctrlPr>
                          <a:rPr lang="en-US" sz="2800" b="0" i="1">
                            <a:latin typeface="Cambria Math" panose="02040503050406030204" pitchFamily="18" charset="0"/>
                          </a:rPr>
                        </m:ctrlPr>
                      </m:dPr>
                      <m:e>
                        <m:r>
                          <a:rPr lang="en-US" sz="2800" b="0" i="1">
                            <a:latin typeface="Cambria Math" panose="02040503050406030204" pitchFamily="18" charset="0"/>
                          </a:rPr>
                          <m:t>𝛿</m:t>
                        </m:r>
                        <m:r>
                          <a:rPr lang="en-US" sz="2800" b="0" i="1">
                            <a:latin typeface="Cambria Math" panose="02040503050406030204" pitchFamily="18" charset="0"/>
                            <a:ea typeface="Cambria Math" panose="02040503050406030204" pitchFamily="18" charset="0"/>
                          </a:rPr>
                          <m:t>×900</m:t>
                        </m:r>
                      </m:e>
                    </m:d>
                    <m:r>
                      <a:rPr lang="en-US" sz="2800" b="0" i="1">
                        <a:latin typeface="Cambria Math" panose="02040503050406030204" pitchFamily="18" charset="0"/>
                        <a:ea typeface="Cambria Math" panose="02040503050406030204" pitchFamily="18" charset="0"/>
                      </a:rPr>
                      <m:t>+</m:t>
                    </m:r>
                    <m:d>
                      <m:dPr>
                        <m:ctrlPr>
                          <a:rPr lang="en-US" sz="2800" b="0" i="1">
                            <a:latin typeface="Cambria Math" panose="02040503050406030204" pitchFamily="18" charset="0"/>
                            <a:ea typeface="Cambria Math" panose="02040503050406030204" pitchFamily="18" charset="0"/>
                          </a:rPr>
                        </m:ctrlPr>
                      </m:dPr>
                      <m:e>
                        <m:sSup>
                          <m:sSupPr>
                            <m:ctrlPr>
                              <a:rPr lang="en-US" sz="2800" b="0" i="1">
                                <a:latin typeface="Cambria Math" panose="02040503050406030204" pitchFamily="18" charset="0"/>
                                <a:ea typeface="Cambria Math" panose="02040503050406030204" pitchFamily="18" charset="0"/>
                              </a:rPr>
                            </m:ctrlPr>
                          </m:sSupPr>
                          <m:e>
                            <m:r>
                              <a:rPr lang="en-US" sz="2800" b="0" i="1">
                                <a:latin typeface="Cambria Math" panose="02040503050406030204" pitchFamily="18" charset="0"/>
                                <a:ea typeface="Cambria Math" panose="02040503050406030204" pitchFamily="18" charset="0"/>
                              </a:rPr>
                              <m:t>𝛿</m:t>
                            </m:r>
                          </m:e>
                          <m:sup>
                            <m:r>
                              <a:rPr lang="en-US" sz="2800" b="0" i="1">
                                <a:latin typeface="Cambria Math" panose="02040503050406030204" pitchFamily="18" charset="0"/>
                                <a:ea typeface="Cambria Math" panose="02040503050406030204" pitchFamily="18" charset="0"/>
                              </a:rPr>
                              <m:t>2</m:t>
                            </m:r>
                          </m:sup>
                        </m:sSup>
                        <m:r>
                          <a:rPr lang="en-US" sz="2800" b="0" i="1">
                            <a:latin typeface="Cambria Math" panose="02040503050406030204" pitchFamily="18" charset="0"/>
                            <a:ea typeface="Cambria Math" panose="02040503050406030204" pitchFamily="18" charset="0"/>
                          </a:rPr>
                          <m:t>×900</m:t>
                        </m:r>
                      </m:e>
                    </m:d>
                    <m:r>
                      <a:rPr lang="en-US" sz="2800" b="0" i="1">
                        <a:latin typeface="Cambria Math" panose="02040503050406030204" pitchFamily="18" charset="0"/>
                        <a:ea typeface="Cambria Math" panose="02040503050406030204" pitchFamily="18" charset="0"/>
                      </a:rPr>
                      <m:t>+</m:t>
                    </m:r>
                    <m:d>
                      <m:dPr>
                        <m:ctrlPr>
                          <a:rPr lang="en-US" sz="2800" b="0" i="1">
                            <a:latin typeface="Cambria Math" panose="02040503050406030204" pitchFamily="18" charset="0"/>
                            <a:ea typeface="Cambria Math" panose="02040503050406030204" pitchFamily="18" charset="0"/>
                          </a:rPr>
                        </m:ctrlPr>
                      </m:dPr>
                      <m:e>
                        <m:sSup>
                          <m:sSupPr>
                            <m:ctrlPr>
                              <a:rPr lang="en-US" sz="2800" b="0" i="1">
                                <a:latin typeface="Cambria Math" panose="02040503050406030204" pitchFamily="18" charset="0"/>
                                <a:ea typeface="Cambria Math" panose="02040503050406030204" pitchFamily="18" charset="0"/>
                              </a:rPr>
                            </m:ctrlPr>
                          </m:sSupPr>
                          <m:e>
                            <m:r>
                              <a:rPr lang="en-US" sz="2800" b="0" i="1">
                                <a:latin typeface="Cambria Math" panose="02040503050406030204" pitchFamily="18" charset="0"/>
                                <a:ea typeface="Cambria Math" panose="02040503050406030204" pitchFamily="18" charset="0"/>
                              </a:rPr>
                              <m:t>𝛿</m:t>
                            </m:r>
                          </m:e>
                          <m:sup>
                            <m:r>
                              <a:rPr lang="en-US" sz="2800" b="0" i="1">
                                <a:latin typeface="Cambria Math" panose="02040503050406030204" pitchFamily="18" charset="0"/>
                                <a:ea typeface="Cambria Math" panose="02040503050406030204" pitchFamily="18" charset="0"/>
                              </a:rPr>
                              <m:t>3</m:t>
                            </m:r>
                          </m:sup>
                        </m:sSup>
                        <m:r>
                          <a:rPr lang="en-US" sz="2800" b="0" i="1">
                            <a:latin typeface="Cambria Math" panose="02040503050406030204" pitchFamily="18" charset="0"/>
                            <a:ea typeface="Cambria Math" panose="02040503050406030204" pitchFamily="18" charset="0"/>
                          </a:rPr>
                          <m:t>×900</m:t>
                        </m:r>
                      </m:e>
                    </m:d>
                    <m:r>
                      <a:rPr lang="en-US" sz="2800" b="0" i="1">
                        <a:latin typeface="Cambria Math" panose="02040503050406030204" pitchFamily="18" charset="0"/>
                        <a:ea typeface="Cambria Math" panose="02040503050406030204" pitchFamily="18" charset="0"/>
                      </a:rPr>
                      <m:t>+…</m:t>
                    </m:r>
                  </m:oMath>
                </a14:m>
                <a:endParaRPr lang="en-US" sz="2800" b="0" dirty="0">
                  <a:latin typeface="Book Antiqua" panose="02040602050305030304" pitchFamily="18" charset="0"/>
                  <a:ea typeface="Cambria Math" panose="02040503050406030204" pitchFamily="18" charset="0"/>
                </a:endParaRPr>
              </a:p>
              <a:p>
                <a:pPr>
                  <a:lnSpc>
                    <a:spcPct val="110000"/>
                  </a:lnSpc>
                  <a:buFont typeface="Arial" panose="020B0604020202020204" pitchFamily="34" charset="0"/>
                  <a:buChar char="•"/>
                </a:pPr>
                <a14:m>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𝜋</m:t>
                        </m:r>
                      </m:e>
                      <m:sub>
                        <m:r>
                          <a:rPr lang="en-US" sz="2800" b="0" i="1" smtClean="0">
                            <a:latin typeface="Cambria Math" panose="02040503050406030204" pitchFamily="18" charset="0"/>
                            <a:ea typeface="Cambria Math" panose="02040503050406030204" pitchFamily="18" charset="0"/>
                          </a:rPr>
                          <m:t>𝑐h𝑒𝑎𝑡</m:t>
                        </m:r>
                      </m:sub>
                    </m:sSub>
                    <m:r>
                      <a:rPr lang="en-US" sz="2800" b="0" i="1" smtClean="0">
                        <a:latin typeface="Cambria Math" panose="02040503050406030204" pitchFamily="18" charset="0"/>
                        <a:ea typeface="Cambria Math" panose="02040503050406030204" pitchFamily="18" charset="0"/>
                      </a:rPr>
                      <m:t>=1139.06+</m:t>
                    </m:r>
                    <m:r>
                      <a:rPr lang="en-US" sz="2800" b="0" i="1" smtClean="0">
                        <a:latin typeface="Cambria Math" panose="02040503050406030204" pitchFamily="18" charset="0"/>
                        <a:ea typeface="Cambria Math" panose="02040503050406030204" pitchFamily="18" charset="0"/>
                      </a:rPr>
                      <m:t>𝛿</m:t>
                    </m:r>
                    <m:d>
                      <m:dPr>
                        <m:begChr m:val="["/>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900+</m:t>
                        </m:r>
                        <m:r>
                          <a:rPr lang="en-US" sz="2800" b="0" i="1" smtClean="0">
                            <a:latin typeface="Cambria Math" panose="02040503050406030204" pitchFamily="18" charset="0"/>
                            <a:ea typeface="Cambria Math" panose="02040503050406030204" pitchFamily="18" charset="0"/>
                          </a:rPr>
                          <m:t>𝛿</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×900</m:t>
                            </m:r>
                          </m:e>
                        </m:d>
                        <m:r>
                          <a:rPr lang="en-US" sz="2800" b="0" i="1" smtClean="0">
                            <a:latin typeface="Cambria Math" panose="02040503050406030204" pitchFamily="18" charset="0"/>
                            <a:ea typeface="Cambria Math" panose="02040503050406030204" pitchFamily="18" charset="0"/>
                          </a:rPr>
                          <m:t>+</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𝛿</m:t>
                            </m:r>
                          </m:e>
                          <m:sup>
                            <m:r>
                              <a:rPr lang="en-US" sz="2800" b="0" i="1" smtClean="0">
                                <a:latin typeface="Cambria Math" panose="02040503050406030204" pitchFamily="18" charset="0"/>
                                <a:ea typeface="Cambria Math" panose="02040503050406030204" pitchFamily="18" charset="0"/>
                              </a:rPr>
                              <m:t>2</m:t>
                            </m:r>
                          </m:sup>
                        </m:sSup>
                        <m:r>
                          <a:rPr lang="en-US" sz="2800" b="0" i="1" smtClean="0">
                            <a:latin typeface="Cambria Math" panose="02040503050406030204" pitchFamily="18" charset="0"/>
                            <a:ea typeface="Cambria Math" panose="02040503050406030204" pitchFamily="18" charset="0"/>
                          </a:rPr>
                          <m:t>×900</m:t>
                        </m:r>
                      </m:e>
                    </m:d>
                    <m:r>
                      <a:rPr lang="en-US" sz="2800" b="0" i="1" smtClean="0">
                        <a:latin typeface="Cambria Math" panose="02040503050406030204" pitchFamily="18" charset="0"/>
                        <a:ea typeface="Cambria Math" panose="02040503050406030204" pitchFamily="18" charset="0"/>
                      </a:rPr>
                      <m:t>+…]</m:t>
                    </m:r>
                  </m:oMath>
                </a14:m>
                <a:endParaRPr lang="en-US" sz="2800" b="0" dirty="0" smtClean="0">
                  <a:latin typeface="Book Antiqua" panose="02040602050305030304" pitchFamily="18" charset="0"/>
                  <a:ea typeface="Cambria Math" panose="02040503050406030204" pitchFamily="18" charset="0"/>
                </a:endParaRPr>
              </a:p>
              <a:p>
                <a:pPr marL="0" indent="0">
                  <a:buNone/>
                </a:pPr>
                <a:endParaRPr lang="en-US" sz="800" b="0" dirty="0" smtClean="0">
                  <a:latin typeface="Book Antiqua" panose="020406020503050303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𝑎</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𝑎</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𝑟</m:t>
                          </m:r>
                        </m:e>
                        <m:sup>
                          <m:r>
                            <a:rPr lang="en-US" sz="2800" b="0" i="1" smtClean="0">
                              <a:latin typeface="Cambria Math" panose="02040503050406030204" pitchFamily="18" charset="0"/>
                              <a:ea typeface="Cambria Math" panose="02040503050406030204" pitchFamily="18" charset="0"/>
                            </a:rPr>
                            <m:t>2</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𝑎</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𝑟</m:t>
                          </m:r>
                        </m:e>
                        <m:sup>
                          <m:r>
                            <a:rPr lang="en-US" sz="2800" b="0" i="1" smtClean="0">
                              <a:latin typeface="Cambria Math" panose="02040503050406030204" pitchFamily="18" charset="0"/>
                              <a:ea typeface="Cambria Math" panose="02040503050406030204" pitchFamily="18" charset="0"/>
                            </a:rPr>
                            <m:t>3</m:t>
                          </m:r>
                        </m:sup>
                      </m:sSup>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𝑎</m:t>
                          </m:r>
                        </m:num>
                        <m:den>
                          <m:r>
                            <a:rPr lang="en-US" sz="2800" b="0" i="1" smtClean="0">
                              <a:latin typeface="Cambria Math" panose="02040503050406030204" pitchFamily="18" charset="0"/>
                              <a:ea typeface="Cambria Math" panose="02040503050406030204" pitchFamily="18" charset="0"/>
                            </a:rPr>
                            <m:t>1−</m:t>
                          </m:r>
                          <m:r>
                            <a:rPr lang="en-US" sz="2800" b="0" i="1" smtClean="0">
                              <a:latin typeface="Cambria Math" panose="02040503050406030204" pitchFamily="18" charset="0"/>
                              <a:ea typeface="Cambria Math" panose="02040503050406030204" pitchFamily="18" charset="0"/>
                            </a:rPr>
                            <m:t>𝑟</m:t>
                          </m:r>
                        </m:den>
                      </m:f>
                    </m:oMath>
                  </m:oMathPara>
                </a14:m>
                <a:endParaRPr lang="en-US" sz="2800" b="0" dirty="0" smtClean="0">
                  <a:latin typeface="Book Antiqua" panose="02040602050305030304" pitchFamily="18" charset="0"/>
                  <a:ea typeface="Cambria Math" panose="02040503050406030204" pitchFamily="18" charset="0"/>
                </a:endParaRPr>
              </a:p>
              <a:p>
                <a:pPr>
                  <a:buFont typeface="Arial" panose="020B0604020202020204" pitchFamily="34" charset="0"/>
                  <a:buChar char="•"/>
                </a:pPr>
                <a14:m>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𝜋</m:t>
                        </m:r>
                      </m:e>
                      <m:sub>
                        <m:r>
                          <a:rPr lang="en-US" sz="2800" b="0" i="1" smtClean="0">
                            <a:latin typeface="Cambria Math" panose="02040503050406030204" pitchFamily="18" charset="0"/>
                            <a:ea typeface="Cambria Math" panose="02040503050406030204" pitchFamily="18" charset="0"/>
                          </a:rPr>
                          <m:t>𝑐h𝑒𝑎𝑡</m:t>
                        </m:r>
                      </m:sub>
                    </m:sSub>
                    <m:r>
                      <a:rPr lang="en-US" sz="2800" b="0" i="1" smtClean="0">
                        <a:latin typeface="Cambria Math" panose="02040503050406030204" pitchFamily="18" charset="0"/>
                        <a:ea typeface="Cambria Math" panose="02040503050406030204" pitchFamily="18" charset="0"/>
                      </a:rPr>
                      <m:t>=1139.06+</m:t>
                    </m:r>
                    <m:r>
                      <a:rPr lang="en-US" sz="2800" b="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900</m:t>
                        </m:r>
                      </m:num>
                      <m:den>
                        <m:r>
                          <a:rPr lang="en-US" sz="2800" b="0" i="1" smtClean="0">
                            <a:latin typeface="Cambria Math" panose="02040503050406030204" pitchFamily="18" charset="0"/>
                            <a:ea typeface="Cambria Math" panose="02040503050406030204" pitchFamily="18" charset="0"/>
                          </a:rPr>
                          <m:t>1−</m:t>
                        </m:r>
                        <m:r>
                          <a:rPr lang="en-US" sz="2800" b="0" i="1" smtClean="0">
                            <a:latin typeface="Cambria Math" panose="02040503050406030204" pitchFamily="18" charset="0"/>
                            <a:ea typeface="Cambria Math" panose="02040503050406030204" pitchFamily="18" charset="0"/>
                          </a:rPr>
                          <m:t>𝛿</m:t>
                        </m:r>
                      </m:den>
                    </m:f>
                    <m:r>
                      <a:rPr lang="en-US" sz="2800" b="0" i="1" smtClean="0">
                        <a:latin typeface="Cambria Math" panose="02040503050406030204" pitchFamily="18" charset="0"/>
                        <a:ea typeface="Cambria Math" panose="02040503050406030204" pitchFamily="18" charset="0"/>
                      </a:rPr>
                      <m:t>]</m:t>
                    </m:r>
                  </m:oMath>
                </a14:m>
                <a:endParaRPr lang="en-US" sz="2800" b="0" dirty="0" smtClean="0">
                  <a:latin typeface="Book Antiqua" panose="02040602050305030304" pitchFamily="18" charset="0"/>
                  <a:ea typeface="Cambria Math" panose="02040503050406030204" pitchFamily="18" charset="0"/>
                </a:endParaRPr>
              </a:p>
              <a:p>
                <a:pPr>
                  <a:buFont typeface="Arial" panose="020B0604020202020204" pitchFamily="34" charset="0"/>
                  <a:buChar char="•"/>
                </a:pPr>
                <a14:m>
                  <m:oMath xmlns:m="http://schemas.openxmlformats.org/officeDocument/2006/math">
                    <m:sSub>
                      <m:sSubPr>
                        <m:ctrlPr>
                          <a:rPr lang="en-US" sz="2800" b="0" i="1">
                            <a:latin typeface="Cambria Math" panose="02040503050406030204" pitchFamily="18" charset="0"/>
                            <a:ea typeface="Cambria Math" panose="02040503050406030204" pitchFamily="18" charset="0"/>
                          </a:rPr>
                        </m:ctrlPr>
                      </m:sSubPr>
                      <m:e>
                        <m:r>
                          <a:rPr lang="en-US" sz="2800" b="0" i="1">
                            <a:latin typeface="Cambria Math" panose="02040503050406030204" pitchFamily="18" charset="0"/>
                            <a:ea typeface="Cambria Math" panose="02040503050406030204" pitchFamily="18" charset="0"/>
                          </a:rPr>
                          <m:t>𝜋</m:t>
                        </m:r>
                      </m:e>
                      <m:sub>
                        <m:r>
                          <a:rPr lang="en-US" sz="2800" b="0" i="1">
                            <a:latin typeface="Cambria Math" panose="02040503050406030204" pitchFamily="18" charset="0"/>
                            <a:ea typeface="Cambria Math" panose="02040503050406030204" pitchFamily="18" charset="0"/>
                          </a:rPr>
                          <m:t>𝑐h𝑒𝑎𝑡</m:t>
                        </m:r>
                      </m:sub>
                    </m:sSub>
                    <m:r>
                      <a:rPr lang="en-US" sz="2800" b="0" i="1">
                        <a:latin typeface="Cambria Math" panose="02040503050406030204" pitchFamily="18" charset="0"/>
                        <a:ea typeface="Cambria Math" panose="02040503050406030204" pitchFamily="18" charset="0"/>
                      </a:rPr>
                      <m:t>=1139.06+</m:t>
                    </m:r>
                    <m:f>
                      <m:fPr>
                        <m:ctrlPr>
                          <a:rPr lang="en-US" sz="2800" b="0" i="1" smtClean="0">
                            <a:latin typeface="Cambria Math" panose="02040503050406030204" pitchFamily="18" charset="0"/>
                            <a:ea typeface="Cambria Math" panose="02040503050406030204" pitchFamily="18" charset="0"/>
                          </a:rPr>
                        </m:ctrlPr>
                      </m:fPr>
                      <m:num>
                        <m:r>
                          <a:rPr lang="en-US" sz="2800" b="0" i="1">
                            <a:latin typeface="Cambria Math" panose="02040503050406030204" pitchFamily="18" charset="0"/>
                            <a:ea typeface="Cambria Math" panose="02040503050406030204" pitchFamily="18" charset="0"/>
                          </a:rPr>
                          <m:t>𝛿</m:t>
                        </m:r>
                      </m:num>
                      <m:den>
                        <m:r>
                          <a:rPr lang="en-US" sz="2800" b="0" i="1" smtClean="0">
                            <a:latin typeface="Cambria Math" panose="02040503050406030204" pitchFamily="18" charset="0"/>
                            <a:ea typeface="Cambria Math" panose="02040503050406030204" pitchFamily="18" charset="0"/>
                          </a:rPr>
                          <m:t>1−</m:t>
                        </m:r>
                        <m:r>
                          <a:rPr lang="en-US" sz="2800" b="0" i="1" smtClean="0">
                            <a:latin typeface="Cambria Math" panose="02040503050406030204" pitchFamily="18" charset="0"/>
                            <a:ea typeface="Cambria Math" panose="02040503050406030204" pitchFamily="18" charset="0"/>
                          </a:rPr>
                          <m:t>𝛿</m:t>
                        </m:r>
                      </m:den>
                    </m:f>
                    <m:r>
                      <a:rPr lang="en-US" sz="2800" b="0" i="1" smtClean="0">
                        <a:latin typeface="Cambria Math" panose="02040503050406030204" pitchFamily="18" charset="0"/>
                        <a:ea typeface="Cambria Math" panose="02040503050406030204" pitchFamily="18" charset="0"/>
                      </a:rPr>
                      <m:t>(900)</m:t>
                    </m:r>
                  </m:oMath>
                </a14:m>
                <a:endParaRPr lang="en-US" sz="2800" b="0" dirty="0">
                  <a:latin typeface="Book Antiqua" panose="02040602050305030304" pitchFamily="18" charset="0"/>
                  <a:ea typeface="Cambria Math" panose="02040503050406030204" pitchFamily="18" charset="0"/>
                </a:endParaRPr>
              </a:p>
              <a:p>
                <a:pPr>
                  <a:buFont typeface="Arial" panose="020B0604020202020204" pitchFamily="34" charset="0"/>
                  <a:buChar char="•"/>
                </a:pPr>
                <a:endParaRPr lang="en-US" sz="2800" b="0" dirty="0" smtClean="0">
                  <a:latin typeface="Book Antiqua" panose="02040602050305030304" pitchFamily="18" charset="0"/>
                  <a:ea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159" t="-2801"/>
                </a:stretch>
              </a:blipFill>
            </p:spPr>
            <p:txBody>
              <a:bodyPr/>
              <a:lstStyle/>
              <a:p>
                <a:r>
                  <a:rPr lang="en-SG">
                    <a:noFill/>
                  </a:rPr>
                  <a:t> </a:t>
                </a:r>
              </a:p>
            </p:txBody>
          </p:sp>
        </mc:Fallback>
      </mc:AlternateContent>
      <p:sp>
        <p:nvSpPr>
          <p:cNvPr id="5" name="Rectangle 4"/>
          <p:cNvSpPr/>
          <p:nvPr/>
        </p:nvSpPr>
        <p:spPr bwMode="auto">
          <a:xfrm>
            <a:off x="2360022" y="4205753"/>
            <a:ext cx="4423955" cy="715206"/>
          </a:xfrm>
          <a:prstGeom prst="rect">
            <a:avLst/>
          </a:prstGeom>
          <a:noFill/>
          <a:ln w="28575" cap="flat"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1" i="0" u="none" strike="noStrike" cap="none" normalizeH="0" baseline="0">
              <a:ln>
                <a:noFill/>
              </a:ln>
              <a:solidFill>
                <a:schemeClr val="tx1"/>
              </a:solidFill>
              <a:effectLst/>
              <a:latin typeface="Arial" charset="0"/>
            </a:endParaRPr>
          </a:p>
        </p:txBody>
      </p:sp>
      <p:cxnSp>
        <p:nvCxnSpPr>
          <p:cNvPr id="7" name="Straight Connector 6"/>
          <p:cNvCxnSpPr/>
          <p:nvPr/>
        </p:nvCxnSpPr>
        <p:spPr bwMode="auto">
          <a:xfrm>
            <a:off x="3802115" y="3749157"/>
            <a:ext cx="3701143" cy="0"/>
          </a:xfrm>
          <a:prstGeom prst="line">
            <a:avLst/>
          </a:prstGeom>
          <a:solidFill>
            <a:schemeClr val="accent1"/>
          </a:solidFill>
          <a:ln w="38100" cap="flat" cmpd="sng" algn="ctr">
            <a:solidFill>
              <a:srgbClr val="0070C0"/>
            </a:solidFill>
            <a:prstDash val="solid"/>
            <a:round/>
            <a:headEnd type="none" w="sm" len="sm"/>
            <a:tailEnd type="none" w="sm" len="sm"/>
          </a:ln>
          <a:effectLst/>
        </p:spPr>
      </p:cxnSp>
      <p:cxnSp>
        <p:nvCxnSpPr>
          <p:cNvPr id="9" name="Straight Connector 8"/>
          <p:cNvCxnSpPr/>
          <p:nvPr/>
        </p:nvCxnSpPr>
        <p:spPr bwMode="auto">
          <a:xfrm>
            <a:off x="929463" y="4085807"/>
            <a:ext cx="1554480" cy="0"/>
          </a:xfrm>
          <a:prstGeom prst="line">
            <a:avLst/>
          </a:prstGeom>
          <a:solidFill>
            <a:schemeClr val="accent1"/>
          </a:solidFill>
          <a:ln w="38100" cap="flat" cmpd="sng" algn="ctr">
            <a:solidFill>
              <a:srgbClr val="0070C0"/>
            </a:solidFill>
            <a:prstDash val="solid"/>
            <a:round/>
            <a:headEnd type="none" w="sm" len="sm"/>
            <a:tailEnd type="none" w="sm" len="sm"/>
          </a:ln>
          <a:effectLst/>
        </p:spPr>
      </p:cxnSp>
      <p:sp>
        <p:nvSpPr>
          <p:cNvPr id="4" name="Slide Number Placeholder 3"/>
          <p:cNvSpPr>
            <a:spLocks noGrp="1"/>
          </p:cNvSpPr>
          <p:nvPr>
            <p:ph type="sldNum" sz="quarter" idx="12"/>
          </p:nvPr>
        </p:nvSpPr>
        <p:spPr/>
        <p:txBody>
          <a:bodyPr/>
          <a:lstStyle/>
          <a:p>
            <a:fld id="{6C7F7493-75C9-45F8-B2CF-5DC88B23674E}" type="slidenum">
              <a:rPr lang="en-SG" smtClean="0"/>
              <a:t>28</a:t>
            </a:fld>
            <a:endParaRPr lang="en-SG"/>
          </a:p>
        </p:txBody>
      </p:sp>
    </p:spTree>
    <p:extLst>
      <p:ext uri="{BB962C8B-B14F-4D97-AF65-F5344CB8AC3E}">
        <p14:creationId xmlns:p14="http://schemas.microsoft.com/office/powerpoint/2010/main" val="217648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Book Antiqua" panose="02040602050305030304" pitchFamily="18" charset="0"/>
              </a:rPr>
              <a:t>Collusion</a:t>
            </a:r>
            <a:endParaRPr lang="en-SG" dirty="0">
              <a:latin typeface="Book Antiqua" panose="0204060205030503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10000"/>
              </a:bodyPr>
              <a:lstStyle/>
              <a:p>
                <a:pPr>
                  <a:buFont typeface="Arial" panose="020B0604020202020204" pitchFamily="34" charset="0"/>
                  <a:buChar char="•"/>
                </a:pPr>
                <a:r>
                  <a:rPr lang="en-US" b="0" dirty="0" smtClean="0">
                    <a:latin typeface="Book Antiqua" panose="02040602050305030304" pitchFamily="18" charset="0"/>
                  </a:rPr>
                  <a:t>SQ will cheat if  </a:t>
                </a:r>
                <a14:m>
                  <m:oMath xmlns:m="http://schemas.openxmlformats.org/officeDocument/2006/math">
                    <m:sSub>
                      <m:sSubPr>
                        <m:ctrlPr>
                          <a:rPr lang="en-US" b="0"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𝜋</m:t>
                        </m:r>
                      </m:e>
                      <m:sub>
                        <m:r>
                          <a:rPr lang="en-US" b="0" i="1">
                            <a:latin typeface="Cambria Math" panose="02040503050406030204" pitchFamily="18" charset="0"/>
                            <a:ea typeface="Cambria Math" panose="02040503050406030204" pitchFamily="18" charset="0"/>
                          </a:rPr>
                          <m:t>𝑐</m:t>
                        </m:r>
                        <m:r>
                          <a:rPr lang="en-US" b="0" i="1" smtClean="0">
                            <a:latin typeface="Cambria Math" panose="02040503050406030204" pitchFamily="18" charset="0"/>
                            <a:ea typeface="Cambria Math" panose="02040503050406030204" pitchFamily="18" charset="0"/>
                          </a:rPr>
                          <m:t>h𝑒𝑎𝑡</m:t>
                        </m:r>
                      </m:sub>
                    </m:sSub>
                    <m:r>
                      <a:rPr lang="en-US" b="0" i="1">
                        <a:latin typeface="Cambria Math" panose="02040503050406030204" pitchFamily="18" charset="0"/>
                        <a:ea typeface="Cambria Math" panose="02040503050406030204" pitchFamily="18" charset="0"/>
                      </a:rPr>
                      <m:t>&gt;</m:t>
                    </m:r>
                    <m:sSub>
                      <m:sSubPr>
                        <m:ctrlPr>
                          <a:rPr lang="en-US" b="0"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𝜋</m:t>
                        </m:r>
                      </m:e>
                      <m:sub>
                        <m:r>
                          <a:rPr lang="en-US" b="0" i="1">
                            <a:latin typeface="Cambria Math" panose="02040503050406030204" pitchFamily="18" charset="0"/>
                            <a:ea typeface="Cambria Math" panose="02040503050406030204" pitchFamily="18" charset="0"/>
                          </a:rPr>
                          <m:t>𝑐</m:t>
                        </m:r>
                        <m:r>
                          <a:rPr lang="en-US" b="0" i="1" smtClean="0">
                            <a:latin typeface="Cambria Math" panose="02040503050406030204" pitchFamily="18" charset="0"/>
                            <a:ea typeface="Cambria Math" panose="02040503050406030204" pitchFamily="18" charset="0"/>
                          </a:rPr>
                          <m:t>𝑜𝑜𝑝</m:t>
                        </m:r>
                      </m:sub>
                    </m:sSub>
                  </m:oMath>
                </a14:m>
                <a:endParaRPr lang="en-SG" b="0" dirty="0" smtClean="0">
                  <a:latin typeface="Book Antiqua" panose="02040602050305030304" pitchFamily="18" charset="0"/>
                </a:endParaRPr>
              </a:p>
              <a:p>
                <a:pPr marL="0" indent="0">
                  <a:lnSpc>
                    <a:spcPct val="120000"/>
                  </a:lnSpc>
                  <a:spcBef>
                    <a:spcPts val="600"/>
                  </a:spcBef>
                  <a:buNone/>
                </a:pPr>
                <a14:m>
                  <m:oMathPara xmlns:m="http://schemas.openxmlformats.org/officeDocument/2006/math">
                    <m:oMathParaPr>
                      <m:jc m:val="centerGroup"/>
                    </m:oMathParaPr>
                    <m:oMath xmlns:m="http://schemas.openxmlformats.org/officeDocument/2006/math">
                      <m:r>
                        <a:rPr lang="en-US" sz="2800" b="0" i="1">
                          <a:latin typeface="Cambria Math" panose="02040503050406030204" pitchFamily="18" charset="0"/>
                          <a:ea typeface="Cambria Math" panose="02040503050406030204" pitchFamily="18" charset="0"/>
                        </a:rPr>
                        <m:t>1139.06+</m:t>
                      </m:r>
                      <m:f>
                        <m:fPr>
                          <m:ctrlPr>
                            <a:rPr lang="en-US" sz="2800" b="0" i="1">
                              <a:latin typeface="Cambria Math" panose="02040503050406030204" pitchFamily="18" charset="0"/>
                              <a:ea typeface="Cambria Math" panose="02040503050406030204" pitchFamily="18" charset="0"/>
                            </a:rPr>
                          </m:ctrlPr>
                        </m:fPr>
                        <m:num>
                          <m:r>
                            <a:rPr lang="en-US" sz="2800" b="0" i="1">
                              <a:latin typeface="Cambria Math" panose="02040503050406030204" pitchFamily="18" charset="0"/>
                              <a:ea typeface="Cambria Math" panose="02040503050406030204" pitchFamily="18" charset="0"/>
                            </a:rPr>
                            <m:t>𝛿</m:t>
                          </m:r>
                        </m:num>
                        <m:den>
                          <m:r>
                            <a:rPr lang="en-US" sz="2800" b="0" i="1">
                              <a:latin typeface="Cambria Math" panose="02040503050406030204" pitchFamily="18" charset="0"/>
                              <a:ea typeface="Cambria Math" panose="02040503050406030204" pitchFamily="18" charset="0"/>
                            </a:rPr>
                            <m:t>1−</m:t>
                          </m:r>
                          <m:r>
                            <a:rPr lang="en-US" sz="2800" b="0" i="1">
                              <a:latin typeface="Cambria Math" panose="02040503050406030204" pitchFamily="18" charset="0"/>
                              <a:ea typeface="Cambria Math" panose="02040503050406030204" pitchFamily="18" charset="0"/>
                            </a:rPr>
                            <m:t>𝛿</m:t>
                          </m:r>
                        </m:den>
                      </m:f>
                      <m:d>
                        <m:dPr>
                          <m:ctrlPr>
                            <a:rPr lang="en-US" sz="2800" b="0" i="1">
                              <a:latin typeface="Cambria Math" panose="02040503050406030204" pitchFamily="18" charset="0"/>
                              <a:ea typeface="Cambria Math" panose="02040503050406030204" pitchFamily="18" charset="0"/>
                            </a:rPr>
                          </m:ctrlPr>
                        </m:dPr>
                        <m:e>
                          <m:r>
                            <a:rPr lang="en-US" sz="2800" b="0" i="1">
                              <a:latin typeface="Cambria Math" panose="02040503050406030204" pitchFamily="18" charset="0"/>
                              <a:ea typeface="Cambria Math" panose="02040503050406030204" pitchFamily="18" charset="0"/>
                            </a:rPr>
                            <m:t>900</m:t>
                          </m:r>
                        </m:e>
                      </m:d>
                      <m:r>
                        <a:rPr lang="en-US" sz="2800" b="0" i="1" smtClean="0">
                          <a:latin typeface="Cambria Math" panose="02040503050406030204" pitchFamily="18" charset="0"/>
                          <a:ea typeface="Cambria Math" panose="02040503050406030204" pitchFamily="18" charset="0"/>
                        </a:rPr>
                        <m:t>&gt;</m:t>
                      </m:r>
                      <m:f>
                        <m:fPr>
                          <m:ctrlPr>
                            <a:rPr lang="en-US" sz="2800" b="0" i="1">
                              <a:latin typeface="Cambria Math" panose="02040503050406030204" pitchFamily="18" charset="0"/>
                              <a:ea typeface="Cambria Math" panose="02040503050406030204" pitchFamily="18" charset="0"/>
                            </a:rPr>
                          </m:ctrlPr>
                        </m:fPr>
                        <m:num>
                          <m:r>
                            <a:rPr lang="en-US" sz="2800" b="0" i="1">
                              <a:latin typeface="Cambria Math" panose="02040503050406030204" pitchFamily="18" charset="0"/>
                              <a:ea typeface="Cambria Math" panose="02040503050406030204" pitchFamily="18" charset="0"/>
                            </a:rPr>
                            <m:t>1012.5</m:t>
                          </m:r>
                        </m:num>
                        <m:den>
                          <m:r>
                            <a:rPr lang="en-US" sz="2800" b="0" i="1">
                              <a:latin typeface="Cambria Math" panose="02040503050406030204" pitchFamily="18" charset="0"/>
                              <a:ea typeface="Cambria Math" panose="02040503050406030204" pitchFamily="18" charset="0"/>
                            </a:rPr>
                            <m:t>1−</m:t>
                          </m:r>
                          <m:r>
                            <a:rPr lang="en-US" sz="2800" b="0" i="1">
                              <a:latin typeface="Cambria Math" panose="02040503050406030204" pitchFamily="18" charset="0"/>
                              <a:ea typeface="Cambria Math" panose="02040503050406030204" pitchFamily="18" charset="0"/>
                            </a:rPr>
                            <m:t>𝛿</m:t>
                          </m:r>
                        </m:den>
                      </m:f>
                    </m:oMath>
                  </m:oMathPara>
                </a14:m>
                <a:endParaRPr lang="en-US" sz="2800" b="0" i="1" dirty="0" smtClean="0">
                  <a:latin typeface="Book Antiqua" panose="02040602050305030304" pitchFamily="18" charset="0"/>
                  <a:ea typeface="Cambria Math" panose="02040503050406030204" pitchFamily="18" charset="0"/>
                </a:endParaRPr>
              </a:p>
              <a:p>
                <a:pPr marL="0" indent="0">
                  <a:lnSpc>
                    <a:spcPct val="120000"/>
                  </a:lnSpc>
                  <a:spcBef>
                    <a:spcPts val="600"/>
                  </a:spcBef>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1139.06&gt;</m:t>
                      </m:r>
                      <m:f>
                        <m:fPr>
                          <m:ctrlPr>
                            <a:rPr lang="en-US" sz="2800" b="0" i="1">
                              <a:latin typeface="Cambria Math" panose="02040503050406030204" pitchFamily="18" charset="0"/>
                              <a:ea typeface="Cambria Math" panose="02040503050406030204" pitchFamily="18" charset="0"/>
                            </a:rPr>
                          </m:ctrlPr>
                        </m:fPr>
                        <m:num>
                          <m:r>
                            <a:rPr lang="en-US" sz="2800" b="0" i="1">
                              <a:latin typeface="Cambria Math" panose="02040503050406030204" pitchFamily="18" charset="0"/>
                              <a:ea typeface="Cambria Math" panose="02040503050406030204" pitchFamily="18" charset="0"/>
                            </a:rPr>
                            <m:t>1012.5</m:t>
                          </m:r>
                        </m:num>
                        <m:den>
                          <m:r>
                            <a:rPr lang="en-US" sz="2800" b="0" i="1">
                              <a:latin typeface="Cambria Math" panose="02040503050406030204" pitchFamily="18" charset="0"/>
                              <a:ea typeface="Cambria Math" panose="02040503050406030204" pitchFamily="18" charset="0"/>
                            </a:rPr>
                            <m:t>1−</m:t>
                          </m:r>
                          <m:r>
                            <a:rPr lang="en-US" sz="2800" b="0" i="1">
                              <a:latin typeface="Cambria Math" panose="02040503050406030204" pitchFamily="18" charset="0"/>
                              <a:ea typeface="Cambria Math" panose="02040503050406030204" pitchFamily="18" charset="0"/>
                            </a:rPr>
                            <m:t>𝛿</m:t>
                          </m:r>
                        </m:den>
                      </m:f>
                      <m:r>
                        <a:rPr lang="en-US" sz="2800" b="0" i="1" smtClean="0">
                          <a:latin typeface="Cambria Math" panose="02040503050406030204" pitchFamily="18" charset="0"/>
                          <a:ea typeface="Cambria Math" panose="02040503050406030204" pitchFamily="18" charset="0"/>
                        </a:rPr>
                        <m:t>−</m:t>
                      </m:r>
                      <m:f>
                        <m:fPr>
                          <m:ctrlPr>
                            <a:rPr lang="en-US" sz="2800" b="0" i="1">
                              <a:latin typeface="Cambria Math" panose="02040503050406030204" pitchFamily="18" charset="0"/>
                              <a:ea typeface="Cambria Math" panose="02040503050406030204" pitchFamily="18" charset="0"/>
                            </a:rPr>
                          </m:ctrlPr>
                        </m:fPr>
                        <m:num>
                          <m:r>
                            <a:rPr lang="en-US" sz="2800" b="0" i="1">
                              <a:latin typeface="Cambria Math" panose="02040503050406030204" pitchFamily="18" charset="0"/>
                              <a:ea typeface="Cambria Math" panose="02040503050406030204" pitchFamily="18" charset="0"/>
                            </a:rPr>
                            <m:t>𝛿</m:t>
                          </m:r>
                        </m:num>
                        <m:den>
                          <m:r>
                            <a:rPr lang="en-US" sz="2800" b="0" i="1">
                              <a:latin typeface="Cambria Math" panose="02040503050406030204" pitchFamily="18" charset="0"/>
                              <a:ea typeface="Cambria Math" panose="02040503050406030204" pitchFamily="18" charset="0"/>
                            </a:rPr>
                            <m:t>1−</m:t>
                          </m:r>
                          <m:r>
                            <a:rPr lang="en-US" sz="2800" b="0" i="1">
                              <a:latin typeface="Cambria Math" panose="02040503050406030204" pitchFamily="18" charset="0"/>
                              <a:ea typeface="Cambria Math" panose="02040503050406030204" pitchFamily="18" charset="0"/>
                            </a:rPr>
                            <m:t>𝛿</m:t>
                          </m:r>
                        </m:den>
                      </m:f>
                      <m:d>
                        <m:dPr>
                          <m:ctrlPr>
                            <a:rPr lang="en-US" sz="2800" b="0" i="1">
                              <a:latin typeface="Cambria Math" panose="02040503050406030204" pitchFamily="18" charset="0"/>
                              <a:ea typeface="Cambria Math" panose="02040503050406030204" pitchFamily="18" charset="0"/>
                            </a:rPr>
                          </m:ctrlPr>
                        </m:dPr>
                        <m:e>
                          <m:r>
                            <a:rPr lang="en-US" sz="2800" b="0" i="1">
                              <a:latin typeface="Cambria Math" panose="02040503050406030204" pitchFamily="18" charset="0"/>
                              <a:ea typeface="Cambria Math" panose="02040503050406030204" pitchFamily="18" charset="0"/>
                            </a:rPr>
                            <m:t>900</m:t>
                          </m:r>
                        </m:e>
                      </m:d>
                    </m:oMath>
                  </m:oMathPara>
                </a14:m>
                <a:endParaRPr lang="en-US" sz="2800" b="0" i="1" dirty="0" smtClean="0">
                  <a:latin typeface="Book Antiqua" panose="02040602050305030304" pitchFamily="18" charset="0"/>
                  <a:ea typeface="Cambria Math" panose="02040503050406030204" pitchFamily="18" charset="0"/>
                </a:endParaRPr>
              </a:p>
              <a:p>
                <a:pPr marL="0" indent="0">
                  <a:lnSpc>
                    <a:spcPct val="120000"/>
                  </a:lnSpc>
                  <a:spcBef>
                    <a:spcPts val="600"/>
                  </a:spcBef>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1139.06</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1−</m:t>
                          </m:r>
                          <m:r>
                            <a:rPr lang="en-US" sz="2800" b="0" i="1" smtClean="0">
                              <a:latin typeface="Cambria Math" panose="02040503050406030204" pitchFamily="18" charset="0"/>
                              <a:ea typeface="Cambria Math" panose="02040503050406030204" pitchFamily="18" charset="0"/>
                            </a:rPr>
                            <m:t>𝛿</m:t>
                          </m:r>
                        </m:e>
                      </m:d>
                      <m:r>
                        <a:rPr lang="en-US" sz="2800" b="0" i="1" smtClean="0">
                          <a:latin typeface="Cambria Math" panose="02040503050406030204" pitchFamily="18" charset="0"/>
                          <a:ea typeface="Cambria Math" panose="02040503050406030204" pitchFamily="18" charset="0"/>
                        </a:rPr>
                        <m:t>&gt;1012.5−900</m:t>
                      </m:r>
                      <m:r>
                        <a:rPr lang="en-US" sz="2800" b="0" i="1" smtClean="0">
                          <a:latin typeface="Cambria Math" panose="02040503050406030204" pitchFamily="18" charset="0"/>
                          <a:ea typeface="Cambria Math" panose="02040503050406030204" pitchFamily="18" charset="0"/>
                        </a:rPr>
                        <m:t>𝛿</m:t>
                      </m:r>
                    </m:oMath>
                  </m:oMathPara>
                </a14:m>
                <a:endParaRPr lang="en-US" sz="2800" b="0" i="1" dirty="0" smtClean="0">
                  <a:latin typeface="Book Antiqua" panose="02040602050305030304" pitchFamily="18" charset="0"/>
                  <a:ea typeface="Cambria Math" panose="02040503050406030204" pitchFamily="18" charset="0"/>
                </a:endParaRPr>
              </a:p>
              <a:p>
                <a:pPr marL="0" indent="0">
                  <a:lnSpc>
                    <a:spcPct val="120000"/>
                  </a:lnSpc>
                  <a:spcBef>
                    <a:spcPts val="600"/>
                  </a:spcBef>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1139.06−1012.5&gt;1139.06</m:t>
                      </m:r>
                      <m:r>
                        <a:rPr lang="en-US" sz="2800" b="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−900</m:t>
                      </m:r>
                      <m:r>
                        <a:rPr lang="en-US" sz="2800" b="0" i="1" smtClean="0">
                          <a:latin typeface="Cambria Math" panose="02040503050406030204" pitchFamily="18" charset="0"/>
                          <a:ea typeface="Cambria Math" panose="02040503050406030204" pitchFamily="18" charset="0"/>
                        </a:rPr>
                        <m:t>𝛿</m:t>
                      </m:r>
                    </m:oMath>
                  </m:oMathPara>
                </a14:m>
                <a:endParaRPr lang="en-US" sz="2800" b="0" i="1" dirty="0" smtClean="0">
                  <a:latin typeface="Book Antiqua" panose="02040602050305030304" pitchFamily="18" charset="0"/>
                  <a:ea typeface="Cambria Math" panose="02040503050406030204" pitchFamily="18" charset="0"/>
                </a:endParaRPr>
              </a:p>
              <a:p>
                <a:pPr marL="0" indent="0">
                  <a:lnSpc>
                    <a:spcPct val="120000"/>
                  </a:lnSpc>
                  <a:spcBef>
                    <a:spcPts val="600"/>
                  </a:spcBef>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126.56&gt;239.06</m:t>
                      </m:r>
                      <m:r>
                        <m:rPr>
                          <m:sty m:val="p"/>
                        </m:rPr>
                        <a:rPr lang="en-US" sz="2800" b="0" i="1" smtClean="0">
                          <a:latin typeface="Cambria Math" panose="02040503050406030204" pitchFamily="18" charset="0"/>
                          <a:ea typeface="Cambria Math" panose="02040503050406030204" pitchFamily="18" charset="0"/>
                        </a:rPr>
                        <m:t>δ</m:t>
                      </m:r>
                    </m:oMath>
                  </m:oMathPara>
                </a14:m>
                <a:endParaRPr lang="en-US" sz="2800" b="0" i="1" dirty="0" smtClean="0">
                  <a:latin typeface="Book Antiqua" panose="02040602050305030304" pitchFamily="18" charset="0"/>
                  <a:ea typeface="Cambria Math" panose="02040503050406030204" pitchFamily="18" charset="0"/>
                </a:endParaRPr>
              </a:p>
              <a:p>
                <a:pPr marL="0" indent="0">
                  <a:lnSpc>
                    <a:spcPct val="120000"/>
                  </a:lnSpc>
                  <a:spcBef>
                    <a:spcPts val="600"/>
                  </a:spcBef>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0.53&gt;</m:t>
                      </m:r>
                      <m:r>
                        <m:rPr>
                          <m:sty m:val="p"/>
                        </m:rPr>
                        <a:rPr lang="en-US" sz="2800" b="0" i="1" smtClean="0">
                          <a:latin typeface="Cambria Math" panose="02040503050406030204" pitchFamily="18" charset="0"/>
                          <a:ea typeface="Cambria Math" panose="02040503050406030204" pitchFamily="18" charset="0"/>
                        </a:rPr>
                        <m:t>δ</m:t>
                      </m:r>
                    </m:oMath>
                  </m:oMathPara>
                </a14:m>
                <a:endParaRPr lang="en-US" sz="2800" b="0" i="1" dirty="0" smtClean="0">
                  <a:latin typeface="Book Antiqua" panose="02040602050305030304" pitchFamily="18" charset="0"/>
                  <a:ea typeface="Cambria Math" panose="02040503050406030204" pitchFamily="18" charset="0"/>
                </a:endParaRPr>
              </a:p>
              <a:p>
                <a:pPr marL="0" indent="0">
                  <a:lnSpc>
                    <a:spcPct val="120000"/>
                  </a:lnSpc>
                  <a:spcBef>
                    <a:spcPts val="600"/>
                  </a:spcBef>
                  <a:buNone/>
                </a:pPr>
                <a14:m>
                  <m:oMathPara xmlns:m="http://schemas.openxmlformats.org/officeDocument/2006/math">
                    <m:oMathParaPr>
                      <m:jc m:val="centerGroup"/>
                    </m:oMathParaPr>
                    <m:oMath xmlns:m="http://schemas.openxmlformats.org/officeDocument/2006/math">
                      <m:r>
                        <a:rPr lang="en-US" sz="2800" b="0" i="1" u="sng" smtClean="0">
                          <a:solidFill>
                            <a:srgbClr val="0070C0"/>
                          </a:solidFill>
                          <a:latin typeface="Cambria Math" panose="02040503050406030204" pitchFamily="18" charset="0"/>
                          <a:ea typeface="Cambria Math" panose="02040503050406030204" pitchFamily="18" charset="0"/>
                        </a:rPr>
                        <m:t>𝛿</m:t>
                      </m:r>
                      <m:r>
                        <a:rPr lang="en-US" sz="2800" b="0" i="1" u="sng" smtClean="0">
                          <a:solidFill>
                            <a:srgbClr val="0070C0"/>
                          </a:solidFill>
                          <a:latin typeface="Cambria Math" panose="02040503050406030204" pitchFamily="18" charset="0"/>
                          <a:ea typeface="Cambria Math" panose="02040503050406030204" pitchFamily="18" charset="0"/>
                        </a:rPr>
                        <m:t>&lt;0.53</m:t>
                      </m:r>
                    </m:oMath>
                  </m:oMathPara>
                </a14:m>
                <a:endParaRPr lang="en-US" sz="2800" b="0" i="1" u="sng" dirty="0">
                  <a:solidFill>
                    <a:srgbClr val="0070C0"/>
                  </a:solidFill>
                  <a:latin typeface="Book Antiqua" panose="02040602050305030304" pitchFamily="18" charset="0"/>
                  <a:ea typeface="Cambria Math" panose="02040503050406030204" pitchFamily="18" charset="0"/>
                </a:endParaRPr>
              </a:p>
              <a:p>
                <a:pPr>
                  <a:buFont typeface="Arial" panose="020B0604020202020204" pitchFamily="34" charset="0"/>
                  <a:buChar char="•"/>
                </a:pPr>
                <a:endParaRPr lang="en-SG" b="0" dirty="0">
                  <a:latin typeface="Book Antiqua" panose="0204060205030503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05" t="-2241"/>
                </a:stretch>
              </a:blipFill>
            </p:spPr>
            <p:txBody>
              <a:bodyPr/>
              <a:lstStyle/>
              <a:p>
                <a:r>
                  <a:rPr lang="en-SG">
                    <a:noFill/>
                  </a:rPr>
                  <a:t> </a:t>
                </a:r>
              </a:p>
            </p:txBody>
          </p:sp>
        </mc:Fallback>
      </mc:AlternateContent>
      <p:sp>
        <p:nvSpPr>
          <p:cNvPr id="4" name="Slide Number Placeholder 3"/>
          <p:cNvSpPr>
            <a:spLocks noGrp="1"/>
          </p:cNvSpPr>
          <p:nvPr>
            <p:ph type="sldNum" sz="quarter" idx="12"/>
          </p:nvPr>
        </p:nvSpPr>
        <p:spPr/>
        <p:txBody>
          <a:bodyPr/>
          <a:lstStyle/>
          <a:p>
            <a:fld id="{6C7F7493-75C9-45F8-B2CF-5DC88B23674E}" type="slidenum">
              <a:rPr lang="en-SG" smtClean="0"/>
              <a:t>29</a:t>
            </a:fld>
            <a:endParaRPr lang="en-SG"/>
          </a:p>
        </p:txBody>
      </p:sp>
    </p:spTree>
    <p:extLst>
      <p:ext uri="{BB962C8B-B14F-4D97-AF65-F5344CB8AC3E}">
        <p14:creationId xmlns:p14="http://schemas.microsoft.com/office/powerpoint/2010/main" val="2191614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Book Antiqua" panose="02040602050305030304" pitchFamily="18" charset="0"/>
              </a:rPr>
              <a:t>Types of Oligopoly Markets</a:t>
            </a:r>
            <a:endParaRPr lang="en-SG" dirty="0">
              <a:latin typeface="Book Antiqua" panose="02040602050305030304" pitchFamily="18" charset="0"/>
            </a:endParaRPr>
          </a:p>
        </p:txBody>
      </p:sp>
      <p:sp>
        <p:nvSpPr>
          <p:cNvPr id="4" name="TextBox 3"/>
          <p:cNvSpPr txBox="1"/>
          <p:nvPr/>
        </p:nvSpPr>
        <p:spPr>
          <a:xfrm>
            <a:off x="209006" y="3452974"/>
            <a:ext cx="1698171" cy="707886"/>
          </a:xfrm>
          <a:prstGeom prst="rect">
            <a:avLst/>
          </a:prstGeom>
          <a:noFill/>
          <a:ln>
            <a:solidFill>
              <a:srgbClr val="0070C0"/>
            </a:solidFill>
          </a:ln>
        </p:spPr>
        <p:txBody>
          <a:bodyPr wrap="square" rtlCol="0">
            <a:spAutoFit/>
          </a:bodyPr>
          <a:lstStyle/>
          <a:p>
            <a:pPr algn="ctr"/>
            <a:r>
              <a:rPr lang="en-US" sz="2000" b="0" dirty="0" smtClean="0">
                <a:latin typeface="Book Antiqua" panose="02040602050305030304" pitchFamily="18" charset="0"/>
              </a:rPr>
              <a:t>Do they cooperate?</a:t>
            </a:r>
            <a:endParaRPr lang="en-SG" sz="2000" b="0" dirty="0">
              <a:latin typeface="Book Antiqua" panose="02040602050305030304" pitchFamily="18" charset="0"/>
            </a:endParaRPr>
          </a:p>
        </p:txBody>
      </p:sp>
      <p:sp>
        <p:nvSpPr>
          <p:cNvPr id="5" name="TextBox 4"/>
          <p:cNvSpPr txBox="1"/>
          <p:nvPr/>
        </p:nvSpPr>
        <p:spPr>
          <a:xfrm>
            <a:off x="2379617" y="4371945"/>
            <a:ext cx="1698171" cy="400110"/>
          </a:xfrm>
          <a:prstGeom prst="rect">
            <a:avLst/>
          </a:prstGeom>
          <a:solidFill>
            <a:srgbClr val="FFFF00"/>
          </a:solidFill>
          <a:ln>
            <a:solidFill>
              <a:srgbClr val="0070C0"/>
            </a:solidFill>
          </a:ln>
        </p:spPr>
        <p:txBody>
          <a:bodyPr wrap="square" rtlCol="0">
            <a:spAutoFit/>
          </a:bodyPr>
          <a:lstStyle/>
          <a:p>
            <a:pPr algn="ctr"/>
            <a:r>
              <a:rPr lang="en-US" sz="2000" b="0" dirty="0" smtClean="0">
                <a:latin typeface="Book Antiqua" panose="02040602050305030304" pitchFamily="18" charset="0"/>
              </a:rPr>
              <a:t>Collusion</a:t>
            </a:r>
            <a:endParaRPr lang="en-SG" sz="2000" b="0" dirty="0">
              <a:latin typeface="Book Antiqua" panose="02040602050305030304" pitchFamily="18" charset="0"/>
            </a:endParaRPr>
          </a:p>
        </p:txBody>
      </p:sp>
      <p:sp>
        <p:nvSpPr>
          <p:cNvPr id="6" name="TextBox 5"/>
          <p:cNvSpPr txBox="1"/>
          <p:nvPr/>
        </p:nvSpPr>
        <p:spPr>
          <a:xfrm>
            <a:off x="2379617" y="2473680"/>
            <a:ext cx="1698171" cy="1323439"/>
          </a:xfrm>
          <a:prstGeom prst="rect">
            <a:avLst/>
          </a:prstGeom>
          <a:noFill/>
          <a:ln>
            <a:solidFill>
              <a:srgbClr val="0070C0"/>
            </a:solidFill>
          </a:ln>
        </p:spPr>
        <p:txBody>
          <a:bodyPr wrap="square" rtlCol="0">
            <a:spAutoFit/>
          </a:bodyPr>
          <a:lstStyle/>
          <a:p>
            <a:pPr algn="ctr"/>
            <a:r>
              <a:rPr lang="en-US" sz="2000" b="0" dirty="0" smtClean="0">
                <a:latin typeface="Book Antiqua" panose="02040602050305030304" pitchFamily="18" charset="0"/>
              </a:rPr>
              <a:t>Do they compete on price or quantity</a:t>
            </a:r>
            <a:endParaRPr lang="en-SG" sz="2000" b="0" dirty="0">
              <a:latin typeface="Book Antiqua" panose="02040602050305030304" pitchFamily="18" charset="0"/>
            </a:endParaRPr>
          </a:p>
        </p:txBody>
      </p:sp>
      <p:sp>
        <p:nvSpPr>
          <p:cNvPr id="7" name="TextBox 6"/>
          <p:cNvSpPr txBox="1"/>
          <p:nvPr/>
        </p:nvSpPr>
        <p:spPr>
          <a:xfrm>
            <a:off x="4905102" y="1517596"/>
            <a:ext cx="1983378" cy="1015663"/>
          </a:xfrm>
          <a:prstGeom prst="rect">
            <a:avLst/>
          </a:prstGeom>
          <a:noFill/>
          <a:ln>
            <a:solidFill>
              <a:srgbClr val="0070C0"/>
            </a:solidFill>
          </a:ln>
        </p:spPr>
        <p:txBody>
          <a:bodyPr wrap="square" rtlCol="0">
            <a:spAutoFit/>
          </a:bodyPr>
          <a:lstStyle/>
          <a:p>
            <a:pPr algn="ctr"/>
            <a:r>
              <a:rPr lang="en-US" sz="2000" b="0" dirty="0" smtClean="0">
                <a:latin typeface="Book Antiqua" panose="02040602050305030304" pitchFamily="18" charset="0"/>
              </a:rPr>
              <a:t>Do they act simultaneously or sequentially?</a:t>
            </a:r>
            <a:endParaRPr lang="en-SG" sz="2000" b="0" dirty="0">
              <a:latin typeface="Book Antiqua" panose="02040602050305030304" pitchFamily="18" charset="0"/>
            </a:endParaRPr>
          </a:p>
        </p:txBody>
      </p:sp>
      <p:sp>
        <p:nvSpPr>
          <p:cNvPr id="8" name="TextBox 7"/>
          <p:cNvSpPr txBox="1"/>
          <p:nvPr/>
        </p:nvSpPr>
        <p:spPr>
          <a:xfrm>
            <a:off x="7366358" y="2324824"/>
            <a:ext cx="1698171" cy="400110"/>
          </a:xfrm>
          <a:prstGeom prst="rect">
            <a:avLst/>
          </a:prstGeom>
          <a:solidFill>
            <a:srgbClr val="FFFF00"/>
          </a:solidFill>
          <a:ln>
            <a:solidFill>
              <a:srgbClr val="0070C0"/>
            </a:solidFill>
          </a:ln>
        </p:spPr>
        <p:txBody>
          <a:bodyPr wrap="square" rtlCol="0">
            <a:spAutoFit/>
          </a:bodyPr>
          <a:lstStyle/>
          <a:p>
            <a:pPr algn="ctr"/>
            <a:r>
              <a:rPr lang="en-US" sz="2000" b="0" dirty="0" err="1" smtClean="0">
                <a:latin typeface="Book Antiqua" panose="02040602050305030304" pitchFamily="18" charset="0"/>
              </a:rPr>
              <a:t>Stackelberg</a:t>
            </a:r>
            <a:endParaRPr lang="en-SG" sz="2000" b="0" dirty="0">
              <a:latin typeface="Book Antiqua" panose="02040602050305030304" pitchFamily="18" charset="0"/>
            </a:endParaRPr>
          </a:p>
        </p:txBody>
      </p:sp>
      <p:sp>
        <p:nvSpPr>
          <p:cNvPr id="9" name="TextBox 8"/>
          <p:cNvSpPr txBox="1"/>
          <p:nvPr/>
        </p:nvSpPr>
        <p:spPr>
          <a:xfrm>
            <a:off x="7354388" y="1309161"/>
            <a:ext cx="1698171" cy="400110"/>
          </a:xfrm>
          <a:prstGeom prst="rect">
            <a:avLst/>
          </a:prstGeom>
          <a:solidFill>
            <a:srgbClr val="FFFF00"/>
          </a:solidFill>
          <a:ln>
            <a:solidFill>
              <a:srgbClr val="0070C0"/>
            </a:solidFill>
          </a:ln>
        </p:spPr>
        <p:txBody>
          <a:bodyPr wrap="square" rtlCol="0">
            <a:spAutoFit/>
          </a:bodyPr>
          <a:lstStyle/>
          <a:p>
            <a:pPr algn="ctr"/>
            <a:r>
              <a:rPr lang="en-US" sz="2000" b="0" dirty="0" err="1" smtClean="0">
                <a:latin typeface="Book Antiqua" panose="02040602050305030304" pitchFamily="18" charset="0"/>
              </a:rPr>
              <a:t>Cournot</a:t>
            </a:r>
            <a:endParaRPr lang="en-SG" sz="2000" b="0" dirty="0">
              <a:latin typeface="Book Antiqua" panose="02040602050305030304" pitchFamily="18" charset="0"/>
            </a:endParaRPr>
          </a:p>
        </p:txBody>
      </p:sp>
      <p:cxnSp>
        <p:nvCxnSpPr>
          <p:cNvPr id="11" name="Straight Arrow Connector 10"/>
          <p:cNvCxnSpPr>
            <a:stCxn id="4" idx="3"/>
            <a:endCxn id="6" idx="1"/>
          </p:cNvCxnSpPr>
          <p:nvPr/>
        </p:nvCxnSpPr>
        <p:spPr bwMode="auto">
          <a:xfrm flipV="1">
            <a:off x="1907177" y="3135400"/>
            <a:ext cx="472440" cy="671517"/>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12" name="Straight Arrow Connector 11"/>
          <p:cNvCxnSpPr/>
          <p:nvPr/>
        </p:nvCxnSpPr>
        <p:spPr bwMode="auto">
          <a:xfrm>
            <a:off x="1907176" y="3806918"/>
            <a:ext cx="472440" cy="765082"/>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sp>
        <p:nvSpPr>
          <p:cNvPr id="14" name="TextBox 13"/>
          <p:cNvSpPr txBox="1"/>
          <p:nvPr/>
        </p:nvSpPr>
        <p:spPr>
          <a:xfrm>
            <a:off x="1584959" y="4187279"/>
            <a:ext cx="339635" cy="369332"/>
          </a:xfrm>
          <a:prstGeom prst="rect">
            <a:avLst/>
          </a:prstGeom>
          <a:noFill/>
        </p:spPr>
        <p:txBody>
          <a:bodyPr wrap="square" rtlCol="0">
            <a:spAutoFit/>
          </a:bodyPr>
          <a:lstStyle/>
          <a:p>
            <a:r>
              <a:rPr lang="en-US" sz="1800" b="0" dirty="0" smtClean="0">
                <a:solidFill>
                  <a:srgbClr val="C00000"/>
                </a:solidFill>
                <a:latin typeface="Book Antiqua" panose="02040602050305030304" pitchFamily="18" charset="0"/>
              </a:rPr>
              <a:t>Y</a:t>
            </a:r>
            <a:endParaRPr lang="en-SG" b="0" dirty="0">
              <a:solidFill>
                <a:srgbClr val="C00000"/>
              </a:solidFill>
              <a:latin typeface="Book Antiqua" panose="02040602050305030304" pitchFamily="18" charset="0"/>
            </a:endParaRPr>
          </a:p>
        </p:txBody>
      </p:sp>
      <p:sp>
        <p:nvSpPr>
          <p:cNvPr id="15" name="TextBox 14"/>
          <p:cNvSpPr txBox="1"/>
          <p:nvPr/>
        </p:nvSpPr>
        <p:spPr>
          <a:xfrm>
            <a:off x="1566454" y="3055045"/>
            <a:ext cx="339635" cy="369332"/>
          </a:xfrm>
          <a:prstGeom prst="rect">
            <a:avLst/>
          </a:prstGeom>
          <a:noFill/>
        </p:spPr>
        <p:txBody>
          <a:bodyPr wrap="square" rtlCol="0">
            <a:spAutoFit/>
          </a:bodyPr>
          <a:lstStyle/>
          <a:p>
            <a:r>
              <a:rPr lang="en-US" sz="1800" b="0" dirty="0">
                <a:solidFill>
                  <a:srgbClr val="C00000"/>
                </a:solidFill>
                <a:latin typeface="Book Antiqua" panose="02040602050305030304" pitchFamily="18" charset="0"/>
              </a:rPr>
              <a:t>N</a:t>
            </a:r>
            <a:endParaRPr lang="en-SG" b="0" dirty="0">
              <a:solidFill>
                <a:srgbClr val="C00000"/>
              </a:solidFill>
              <a:latin typeface="Book Antiqua" panose="02040602050305030304" pitchFamily="18" charset="0"/>
            </a:endParaRPr>
          </a:p>
        </p:txBody>
      </p:sp>
      <p:cxnSp>
        <p:nvCxnSpPr>
          <p:cNvPr id="17" name="Straight Arrow Connector 16"/>
          <p:cNvCxnSpPr>
            <a:stCxn id="6" idx="3"/>
          </p:cNvCxnSpPr>
          <p:nvPr/>
        </p:nvCxnSpPr>
        <p:spPr bwMode="auto">
          <a:xfrm flipV="1">
            <a:off x="4077788" y="1970822"/>
            <a:ext cx="827314" cy="1164578"/>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sp>
        <p:nvSpPr>
          <p:cNvPr id="18" name="TextBox 17"/>
          <p:cNvSpPr txBox="1"/>
          <p:nvPr/>
        </p:nvSpPr>
        <p:spPr>
          <a:xfrm rot="10800000" flipV="1">
            <a:off x="3474993" y="3822638"/>
            <a:ext cx="849087" cy="369332"/>
          </a:xfrm>
          <a:prstGeom prst="rect">
            <a:avLst/>
          </a:prstGeom>
          <a:noFill/>
        </p:spPr>
        <p:txBody>
          <a:bodyPr wrap="square" rtlCol="0">
            <a:spAutoFit/>
          </a:bodyPr>
          <a:lstStyle/>
          <a:p>
            <a:r>
              <a:rPr lang="en-US" sz="1800" b="0" dirty="0" smtClean="0">
                <a:solidFill>
                  <a:srgbClr val="C00000"/>
                </a:solidFill>
                <a:latin typeface="Book Antiqua" panose="02040602050305030304" pitchFamily="18" charset="0"/>
              </a:rPr>
              <a:t>Price</a:t>
            </a:r>
            <a:endParaRPr lang="en-SG" sz="2400" b="0" dirty="0">
              <a:solidFill>
                <a:srgbClr val="C00000"/>
              </a:solidFill>
              <a:latin typeface="Book Antiqua" panose="02040602050305030304" pitchFamily="18" charset="0"/>
            </a:endParaRPr>
          </a:p>
        </p:txBody>
      </p:sp>
      <p:sp>
        <p:nvSpPr>
          <p:cNvPr id="19" name="TextBox 18"/>
          <p:cNvSpPr txBox="1"/>
          <p:nvPr/>
        </p:nvSpPr>
        <p:spPr>
          <a:xfrm rot="10800000" flipV="1">
            <a:off x="3400154" y="2109040"/>
            <a:ext cx="1251858" cy="369332"/>
          </a:xfrm>
          <a:prstGeom prst="rect">
            <a:avLst/>
          </a:prstGeom>
          <a:noFill/>
        </p:spPr>
        <p:txBody>
          <a:bodyPr wrap="square" rtlCol="0">
            <a:spAutoFit/>
          </a:bodyPr>
          <a:lstStyle/>
          <a:p>
            <a:r>
              <a:rPr lang="en-US" sz="1800" b="0" dirty="0" smtClean="0">
                <a:solidFill>
                  <a:srgbClr val="C00000"/>
                </a:solidFill>
                <a:latin typeface="Book Antiqua" panose="02040602050305030304" pitchFamily="18" charset="0"/>
              </a:rPr>
              <a:t>Quantity</a:t>
            </a:r>
            <a:endParaRPr lang="en-SG" sz="2400" b="0" dirty="0">
              <a:solidFill>
                <a:srgbClr val="C00000"/>
              </a:solidFill>
              <a:latin typeface="Book Antiqua" panose="02040602050305030304" pitchFamily="18" charset="0"/>
            </a:endParaRPr>
          </a:p>
        </p:txBody>
      </p:sp>
      <p:cxnSp>
        <p:nvCxnSpPr>
          <p:cNvPr id="20" name="Straight Arrow Connector 19"/>
          <p:cNvCxnSpPr/>
          <p:nvPr/>
        </p:nvCxnSpPr>
        <p:spPr bwMode="auto">
          <a:xfrm>
            <a:off x="4079964" y="3146872"/>
            <a:ext cx="850176" cy="1198313"/>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sp>
        <p:nvSpPr>
          <p:cNvPr id="26" name="TextBox 25"/>
          <p:cNvSpPr txBox="1"/>
          <p:nvPr/>
        </p:nvSpPr>
        <p:spPr>
          <a:xfrm>
            <a:off x="4930140" y="3879502"/>
            <a:ext cx="1983378" cy="1015663"/>
          </a:xfrm>
          <a:prstGeom prst="rect">
            <a:avLst/>
          </a:prstGeom>
          <a:noFill/>
          <a:ln>
            <a:solidFill>
              <a:srgbClr val="0070C0"/>
            </a:solidFill>
          </a:ln>
        </p:spPr>
        <p:txBody>
          <a:bodyPr wrap="square" rtlCol="0">
            <a:spAutoFit/>
          </a:bodyPr>
          <a:lstStyle/>
          <a:p>
            <a:pPr algn="ctr"/>
            <a:r>
              <a:rPr lang="en-US" sz="2000" b="0" dirty="0" smtClean="0">
                <a:latin typeface="Book Antiqua" panose="02040602050305030304" pitchFamily="18" charset="0"/>
              </a:rPr>
              <a:t>Do they act simultaneously or sequentially?</a:t>
            </a:r>
            <a:endParaRPr lang="en-SG" sz="2000" b="0" dirty="0">
              <a:latin typeface="Book Antiqua" panose="02040602050305030304" pitchFamily="18" charset="0"/>
            </a:endParaRPr>
          </a:p>
        </p:txBody>
      </p:sp>
      <p:sp>
        <p:nvSpPr>
          <p:cNvPr id="30" name="TextBox 29"/>
          <p:cNvSpPr txBox="1"/>
          <p:nvPr/>
        </p:nvSpPr>
        <p:spPr>
          <a:xfrm>
            <a:off x="7354387" y="3679447"/>
            <a:ext cx="1698171" cy="400110"/>
          </a:xfrm>
          <a:prstGeom prst="rect">
            <a:avLst/>
          </a:prstGeom>
          <a:solidFill>
            <a:schemeClr val="accent1">
              <a:lumMod val="20000"/>
              <a:lumOff val="80000"/>
            </a:schemeClr>
          </a:solidFill>
          <a:ln>
            <a:solidFill>
              <a:srgbClr val="0070C0"/>
            </a:solidFill>
          </a:ln>
        </p:spPr>
        <p:txBody>
          <a:bodyPr wrap="square" rtlCol="0">
            <a:spAutoFit/>
          </a:bodyPr>
          <a:lstStyle/>
          <a:p>
            <a:pPr algn="ctr"/>
            <a:r>
              <a:rPr lang="en-US" sz="2000" b="0" dirty="0" smtClean="0">
                <a:latin typeface="Book Antiqua" panose="02040602050305030304" pitchFamily="18" charset="0"/>
              </a:rPr>
              <a:t>Bertrand</a:t>
            </a:r>
            <a:endParaRPr lang="en-SG" sz="2000" b="0" dirty="0">
              <a:latin typeface="Book Antiqua" panose="02040602050305030304" pitchFamily="18" charset="0"/>
            </a:endParaRPr>
          </a:p>
        </p:txBody>
      </p:sp>
      <p:sp>
        <p:nvSpPr>
          <p:cNvPr id="31" name="TextBox 30"/>
          <p:cNvSpPr txBox="1"/>
          <p:nvPr/>
        </p:nvSpPr>
        <p:spPr>
          <a:xfrm>
            <a:off x="7382961" y="4573190"/>
            <a:ext cx="1698171" cy="707886"/>
          </a:xfrm>
          <a:prstGeom prst="rect">
            <a:avLst/>
          </a:prstGeom>
          <a:solidFill>
            <a:schemeClr val="accent1">
              <a:lumMod val="20000"/>
              <a:lumOff val="80000"/>
            </a:schemeClr>
          </a:solidFill>
          <a:ln>
            <a:solidFill>
              <a:srgbClr val="0070C0"/>
            </a:solidFill>
          </a:ln>
        </p:spPr>
        <p:txBody>
          <a:bodyPr wrap="square" rtlCol="0">
            <a:spAutoFit/>
          </a:bodyPr>
          <a:lstStyle/>
          <a:p>
            <a:pPr algn="ctr"/>
            <a:r>
              <a:rPr lang="en-US" sz="2000" b="0" dirty="0" smtClean="0">
                <a:latin typeface="Book Antiqua" panose="02040602050305030304" pitchFamily="18" charset="0"/>
              </a:rPr>
              <a:t>Sequential Price Game</a:t>
            </a:r>
            <a:endParaRPr lang="en-SG" sz="2000" b="0" dirty="0">
              <a:latin typeface="Book Antiqua" panose="02040602050305030304" pitchFamily="18" charset="0"/>
            </a:endParaRPr>
          </a:p>
        </p:txBody>
      </p:sp>
      <p:cxnSp>
        <p:nvCxnSpPr>
          <p:cNvPr id="32" name="Straight Arrow Connector 31"/>
          <p:cNvCxnSpPr>
            <a:stCxn id="7" idx="3"/>
          </p:cNvCxnSpPr>
          <p:nvPr/>
        </p:nvCxnSpPr>
        <p:spPr bwMode="auto">
          <a:xfrm flipV="1">
            <a:off x="6888480" y="1492472"/>
            <a:ext cx="456108" cy="532956"/>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34" name="Straight Arrow Connector 33"/>
          <p:cNvCxnSpPr/>
          <p:nvPr/>
        </p:nvCxnSpPr>
        <p:spPr bwMode="auto">
          <a:xfrm>
            <a:off x="6896915" y="2004984"/>
            <a:ext cx="461008" cy="555461"/>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sp>
        <p:nvSpPr>
          <p:cNvPr id="37" name="TextBox 36"/>
          <p:cNvSpPr txBox="1"/>
          <p:nvPr/>
        </p:nvSpPr>
        <p:spPr>
          <a:xfrm rot="10800000" flipV="1">
            <a:off x="5683427" y="1160790"/>
            <a:ext cx="1579520" cy="369332"/>
          </a:xfrm>
          <a:prstGeom prst="rect">
            <a:avLst/>
          </a:prstGeom>
          <a:noFill/>
        </p:spPr>
        <p:txBody>
          <a:bodyPr wrap="square" rtlCol="0">
            <a:spAutoFit/>
          </a:bodyPr>
          <a:lstStyle/>
          <a:p>
            <a:r>
              <a:rPr lang="en-US" sz="1800" b="0" dirty="0" smtClean="0">
                <a:solidFill>
                  <a:srgbClr val="C00000"/>
                </a:solidFill>
                <a:latin typeface="Book Antiqua" panose="02040602050305030304" pitchFamily="18" charset="0"/>
              </a:rPr>
              <a:t>Simultaneous</a:t>
            </a:r>
            <a:endParaRPr lang="en-SG" sz="2400" b="0" dirty="0">
              <a:solidFill>
                <a:srgbClr val="C00000"/>
              </a:solidFill>
              <a:latin typeface="Book Antiqua" panose="02040602050305030304" pitchFamily="18" charset="0"/>
            </a:endParaRPr>
          </a:p>
        </p:txBody>
      </p:sp>
      <p:sp>
        <p:nvSpPr>
          <p:cNvPr id="38" name="TextBox 37"/>
          <p:cNvSpPr txBox="1"/>
          <p:nvPr/>
        </p:nvSpPr>
        <p:spPr>
          <a:xfrm rot="10800000" flipV="1">
            <a:off x="5683427" y="2541153"/>
            <a:ext cx="1579520" cy="369332"/>
          </a:xfrm>
          <a:prstGeom prst="rect">
            <a:avLst/>
          </a:prstGeom>
          <a:noFill/>
        </p:spPr>
        <p:txBody>
          <a:bodyPr wrap="square" rtlCol="0">
            <a:spAutoFit/>
          </a:bodyPr>
          <a:lstStyle/>
          <a:p>
            <a:r>
              <a:rPr lang="en-US" sz="1800" b="0" dirty="0" smtClean="0">
                <a:solidFill>
                  <a:srgbClr val="C00000"/>
                </a:solidFill>
                <a:latin typeface="Book Antiqua" panose="02040602050305030304" pitchFamily="18" charset="0"/>
              </a:rPr>
              <a:t>Sequential</a:t>
            </a:r>
            <a:endParaRPr lang="en-SG" sz="2400" b="0" dirty="0">
              <a:solidFill>
                <a:srgbClr val="C00000"/>
              </a:solidFill>
              <a:latin typeface="Book Antiqua" panose="02040602050305030304" pitchFamily="18" charset="0"/>
            </a:endParaRPr>
          </a:p>
        </p:txBody>
      </p:sp>
      <p:sp>
        <p:nvSpPr>
          <p:cNvPr id="39" name="TextBox 38"/>
          <p:cNvSpPr txBox="1"/>
          <p:nvPr/>
        </p:nvSpPr>
        <p:spPr>
          <a:xfrm rot="10800000" flipV="1">
            <a:off x="5712275" y="3514802"/>
            <a:ext cx="1579520" cy="369332"/>
          </a:xfrm>
          <a:prstGeom prst="rect">
            <a:avLst/>
          </a:prstGeom>
          <a:noFill/>
        </p:spPr>
        <p:txBody>
          <a:bodyPr wrap="square" rtlCol="0">
            <a:spAutoFit/>
          </a:bodyPr>
          <a:lstStyle/>
          <a:p>
            <a:r>
              <a:rPr lang="en-US" sz="1800" b="0" dirty="0" smtClean="0">
                <a:solidFill>
                  <a:srgbClr val="C00000"/>
                </a:solidFill>
                <a:latin typeface="Book Antiqua" panose="02040602050305030304" pitchFamily="18" charset="0"/>
              </a:rPr>
              <a:t>Simultaneous</a:t>
            </a:r>
            <a:endParaRPr lang="en-SG" sz="2400" b="0" dirty="0">
              <a:solidFill>
                <a:srgbClr val="C00000"/>
              </a:solidFill>
              <a:latin typeface="Book Antiqua" panose="02040602050305030304" pitchFamily="18" charset="0"/>
            </a:endParaRPr>
          </a:p>
        </p:txBody>
      </p:sp>
      <p:sp>
        <p:nvSpPr>
          <p:cNvPr id="40" name="TextBox 39"/>
          <p:cNvSpPr txBox="1"/>
          <p:nvPr/>
        </p:nvSpPr>
        <p:spPr>
          <a:xfrm rot="10800000" flipV="1">
            <a:off x="5712275" y="4895165"/>
            <a:ext cx="1579520" cy="369332"/>
          </a:xfrm>
          <a:prstGeom prst="rect">
            <a:avLst/>
          </a:prstGeom>
          <a:noFill/>
        </p:spPr>
        <p:txBody>
          <a:bodyPr wrap="square" rtlCol="0">
            <a:spAutoFit/>
          </a:bodyPr>
          <a:lstStyle/>
          <a:p>
            <a:r>
              <a:rPr lang="en-US" sz="1800" b="0" dirty="0" smtClean="0">
                <a:solidFill>
                  <a:srgbClr val="C00000"/>
                </a:solidFill>
                <a:latin typeface="Book Antiqua" panose="02040602050305030304" pitchFamily="18" charset="0"/>
              </a:rPr>
              <a:t>Sequential</a:t>
            </a:r>
            <a:endParaRPr lang="en-SG" sz="2400" b="0" dirty="0">
              <a:solidFill>
                <a:srgbClr val="C00000"/>
              </a:solidFill>
              <a:latin typeface="Book Antiqua" panose="02040602050305030304" pitchFamily="18" charset="0"/>
            </a:endParaRPr>
          </a:p>
        </p:txBody>
      </p:sp>
      <p:cxnSp>
        <p:nvCxnSpPr>
          <p:cNvPr id="41" name="Straight Arrow Connector 40"/>
          <p:cNvCxnSpPr/>
          <p:nvPr/>
        </p:nvCxnSpPr>
        <p:spPr bwMode="auto">
          <a:xfrm flipV="1">
            <a:off x="6905083" y="3859433"/>
            <a:ext cx="456108" cy="532956"/>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42" name="Straight Arrow Connector 41"/>
          <p:cNvCxnSpPr/>
          <p:nvPr/>
        </p:nvCxnSpPr>
        <p:spPr bwMode="auto">
          <a:xfrm>
            <a:off x="6913518" y="4371945"/>
            <a:ext cx="461008" cy="555461"/>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sp>
        <p:nvSpPr>
          <p:cNvPr id="3" name="Slide Number Placeholder 2"/>
          <p:cNvSpPr>
            <a:spLocks noGrp="1"/>
          </p:cNvSpPr>
          <p:nvPr>
            <p:ph type="sldNum" sz="quarter" idx="12"/>
          </p:nvPr>
        </p:nvSpPr>
        <p:spPr/>
        <p:txBody>
          <a:bodyPr/>
          <a:lstStyle/>
          <a:p>
            <a:fld id="{6C7F7493-75C9-45F8-B2CF-5DC88B23674E}" type="slidenum">
              <a:rPr lang="en-SG" smtClean="0"/>
              <a:t>3</a:t>
            </a:fld>
            <a:endParaRPr lang="en-SG"/>
          </a:p>
        </p:txBody>
      </p:sp>
    </p:spTree>
    <p:extLst>
      <p:ext uri="{BB962C8B-B14F-4D97-AF65-F5344CB8AC3E}">
        <p14:creationId xmlns:p14="http://schemas.microsoft.com/office/powerpoint/2010/main" val="240238725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Book Antiqua" panose="02040602050305030304" pitchFamily="18" charset="0"/>
              </a:rPr>
              <a:t>Collusion </a:t>
            </a:r>
            <a:endParaRPr lang="en-SG" dirty="0">
              <a:latin typeface="Book Antiqua" panose="0204060205030503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buFont typeface="Arial" panose="020B0604020202020204" pitchFamily="34" charset="0"/>
                  <a:buChar char="•"/>
                </a:pPr>
                <a:r>
                  <a:rPr lang="en-US" sz="2800" b="0" dirty="0" smtClean="0">
                    <a:latin typeface="Book Antiqua" panose="02040602050305030304" pitchFamily="18" charset="0"/>
                  </a:rPr>
                  <a:t>SQ will cheat if </a:t>
                </a:r>
                <a14:m>
                  <m:oMath xmlns:m="http://schemas.openxmlformats.org/officeDocument/2006/math">
                    <m:r>
                      <a:rPr lang="en-US" sz="2800" b="0" i="1" smtClean="0">
                        <a:latin typeface="Cambria Math" panose="02040503050406030204" pitchFamily="18" charset="0"/>
                      </a:rPr>
                      <m:t>𝛿</m:t>
                    </m:r>
                    <m:r>
                      <a:rPr lang="en-US" sz="2800" b="0" i="1" smtClean="0">
                        <a:latin typeface="Cambria Math" panose="02040503050406030204" pitchFamily="18" charset="0"/>
                      </a:rPr>
                      <m:t>&lt;0.53, </m:t>
                    </m:r>
                  </m:oMath>
                </a14:m>
                <a:r>
                  <a:rPr lang="en-SG" sz="2800" b="0" dirty="0" smtClean="0">
                    <a:latin typeface="Book Antiqua" panose="02040602050305030304" pitchFamily="18" charset="0"/>
                  </a:rPr>
                  <a:t> that is, if SQ doesn’t value the future highly</a:t>
                </a:r>
              </a:p>
              <a:p>
                <a:pPr>
                  <a:buFont typeface="Arial" panose="020B0604020202020204" pitchFamily="34" charset="0"/>
                  <a:buChar char="•"/>
                </a:pPr>
                <a:r>
                  <a:rPr lang="en-US" sz="2800" b="0" dirty="0" smtClean="0">
                    <a:latin typeface="Book Antiqua" panose="02040602050305030304" pitchFamily="18" charset="0"/>
                  </a:rPr>
                  <a:t>SQ will cooperate if </a:t>
                </a:r>
                <a14:m>
                  <m:oMath xmlns:m="http://schemas.openxmlformats.org/officeDocument/2006/math">
                    <m:r>
                      <a:rPr lang="en-US" sz="2800" b="0" i="1" smtClean="0">
                        <a:latin typeface="Cambria Math" panose="02040503050406030204" pitchFamily="18" charset="0"/>
                      </a:rPr>
                      <m:t>𝛿</m:t>
                    </m:r>
                    <m:r>
                      <a:rPr lang="en-US" sz="2800" b="0" i="1" smtClean="0">
                        <a:latin typeface="Cambria Math" panose="02040503050406030204" pitchFamily="18" charset="0"/>
                      </a:rPr>
                      <m:t>&gt;0.53, </m:t>
                    </m:r>
                  </m:oMath>
                </a14:m>
                <a:r>
                  <a:rPr lang="en-SG" sz="2800" b="0" dirty="0" smtClean="0">
                    <a:latin typeface="Book Antiqua" panose="02040602050305030304" pitchFamily="18" charset="0"/>
                  </a:rPr>
                  <a:t>that is, if SQ values the future sufficiently high</a:t>
                </a:r>
              </a:p>
              <a:p>
                <a:pPr>
                  <a:buFont typeface="Arial" panose="020B0604020202020204" pitchFamily="34" charset="0"/>
                  <a:buChar char="•"/>
                </a:pPr>
                <a:r>
                  <a:rPr lang="en-US" sz="2800" b="0" dirty="0" smtClean="0">
                    <a:latin typeface="Book Antiqua" panose="02040602050305030304" pitchFamily="18" charset="0"/>
                  </a:rPr>
                  <a:t>This makes sense because punishment only takes effect in the future. If SQ values the present much more than the future, the punishment will have little effect.</a:t>
                </a:r>
                <a:endParaRPr lang="en-SG" sz="2800" b="0" dirty="0">
                  <a:latin typeface="Book Antiqua" panose="0204060205030503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84" t="-1466" r="-2118"/>
                </a:stretch>
              </a:blipFill>
            </p:spPr>
            <p:txBody>
              <a:bodyPr/>
              <a:lstStyle/>
              <a:p>
                <a:r>
                  <a:rPr lang="en-SG">
                    <a:noFill/>
                  </a:rPr>
                  <a:t> </a:t>
                </a:r>
              </a:p>
            </p:txBody>
          </p:sp>
        </mc:Fallback>
      </mc:AlternateContent>
      <p:sp>
        <p:nvSpPr>
          <p:cNvPr id="4" name="Slide Number Placeholder 3"/>
          <p:cNvSpPr>
            <a:spLocks noGrp="1"/>
          </p:cNvSpPr>
          <p:nvPr>
            <p:ph type="sldNum" sz="quarter" idx="12"/>
          </p:nvPr>
        </p:nvSpPr>
        <p:spPr/>
        <p:txBody>
          <a:bodyPr/>
          <a:lstStyle/>
          <a:p>
            <a:fld id="{6C7F7493-75C9-45F8-B2CF-5DC88B23674E}" type="slidenum">
              <a:rPr lang="en-SG" smtClean="0"/>
              <a:t>30</a:t>
            </a:fld>
            <a:endParaRPr lang="en-SG"/>
          </a:p>
        </p:txBody>
      </p:sp>
    </p:spTree>
    <p:extLst>
      <p:ext uri="{BB962C8B-B14F-4D97-AF65-F5344CB8AC3E}">
        <p14:creationId xmlns:p14="http://schemas.microsoft.com/office/powerpoint/2010/main" val="17106897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Collusion</a:t>
            </a:r>
            <a:endParaRPr lang="en-SG"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sz="2800" b="0" dirty="0" smtClean="0">
                <a:latin typeface="Book Antiqua" panose="02040602050305030304" pitchFamily="18" charset="0"/>
              </a:rPr>
              <a:t>There are alternative ways to support collusions without threat of punishment from the other firm(s).</a:t>
            </a:r>
          </a:p>
          <a:p>
            <a:pPr>
              <a:buFont typeface="Arial" panose="020B0604020202020204" pitchFamily="34" charset="0"/>
              <a:buChar char="•"/>
            </a:pPr>
            <a:r>
              <a:rPr lang="en-US" sz="2800" b="0" dirty="0" smtClean="0">
                <a:latin typeface="Book Antiqua" panose="02040602050305030304" pitchFamily="18" charset="0"/>
              </a:rPr>
              <a:t>In fact, SQ and MH did collude on the Singapore-Kuala Lumpur route from 1984 to 2008.</a:t>
            </a:r>
          </a:p>
          <a:p>
            <a:pPr>
              <a:buFont typeface="Arial" panose="020B0604020202020204" pitchFamily="34" charset="0"/>
              <a:buChar char="•"/>
            </a:pPr>
            <a:r>
              <a:rPr lang="en-US" sz="2800" b="0" dirty="0" smtClean="0">
                <a:latin typeface="Book Antiqua" panose="02040602050305030304" pitchFamily="18" charset="0"/>
              </a:rPr>
              <a:t>They did this through the 1984 Air Service Agreement that only SQ and MH could operate the route, and specified strict frequency and capacity rules.</a:t>
            </a:r>
          </a:p>
        </p:txBody>
      </p:sp>
      <p:sp>
        <p:nvSpPr>
          <p:cNvPr id="4" name="Slide Number Placeholder 3"/>
          <p:cNvSpPr>
            <a:spLocks noGrp="1"/>
          </p:cNvSpPr>
          <p:nvPr>
            <p:ph type="sldNum" sz="quarter" idx="12"/>
          </p:nvPr>
        </p:nvSpPr>
        <p:spPr/>
        <p:txBody>
          <a:bodyPr/>
          <a:lstStyle/>
          <a:p>
            <a:fld id="{6C7F7493-75C9-45F8-B2CF-5DC88B23674E}" type="slidenum">
              <a:rPr lang="en-SG" smtClean="0"/>
              <a:t>31</a:t>
            </a:fld>
            <a:endParaRPr lang="en-SG"/>
          </a:p>
        </p:txBody>
      </p:sp>
    </p:spTree>
    <p:extLst>
      <p:ext uri="{BB962C8B-B14F-4D97-AF65-F5344CB8AC3E}">
        <p14:creationId xmlns:p14="http://schemas.microsoft.com/office/powerpoint/2010/main" val="2953380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Collusion</a:t>
            </a:r>
            <a:endParaRPr lang="en-SG"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sz="2800" b="0" dirty="0" smtClean="0">
                <a:latin typeface="Book Antiqua" panose="02040602050305030304" pitchFamily="18" charset="0"/>
              </a:rPr>
              <a:t>SQ and MH operated a combined 200 flights between them each week, and fares were on average S$450 round trip.</a:t>
            </a:r>
          </a:p>
          <a:p>
            <a:pPr>
              <a:buFont typeface="Arial" panose="020B0604020202020204" pitchFamily="34" charset="0"/>
              <a:buChar char="•"/>
            </a:pPr>
            <a:r>
              <a:rPr lang="en-US" sz="2800" b="0" dirty="0" smtClean="0">
                <a:latin typeface="Book Antiqua" panose="02040602050305030304" pitchFamily="18" charset="0"/>
              </a:rPr>
              <a:t>The governments of Singapore and Malaysia made collusion a law! There was no need for the firms to threaten to punish each other.</a:t>
            </a:r>
          </a:p>
          <a:p>
            <a:pPr>
              <a:buFont typeface="Arial" panose="020B0604020202020204" pitchFamily="34" charset="0"/>
              <a:buChar char="•"/>
            </a:pPr>
            <a:r>
              <a:rPr lang="en-US" sz="2800" b="0" dirty="0">
                <a:latin typeface="Book Antiqua" panose="02040602050305030304" pitchFamily="18" charset="0"/>
              </a:rPr>
              <a:t>The law served </a:t>
            </a:r>
            <a:r>
              <a:rPr lang="en-US" sz="2800" b="0" dirty="0" smtClean="0">
                <a:latin typeface="Book Antiqua" panose="02040602050305030304" pitchFamily="18" charset="0"/>
              </a:rPr>
              <a:t>also as a </a:t>
            </a:r>
            <a:r>
              <a:rPr lang="en-US" sz="2800" dirty="0" smtClean="0">
                <a:latin typeface="Book Antiqua" panose="02040602050305030304" pitchFamily="18" charset="0"/>
              </a:rPr>
              <a:t>barrier to entry </a:t>
            </a:r>
            <a:r>
              <a:rPr lang="en-US" sz="2800" b="0" dirty="0" smtClean="0">
                <a:latin typeface="Book Antiqua" panose="02040602050305030304" pitchFamily="18" charset="0"/>
              </a:rPr>
              <a:t>for other firms.</a:t>
            </a:r>
            <a:endParaRPr lang="en-US" sz="2800" b="0" dirty="0">
              <a:latin typeface="Book Antiqua" panose="02040602050305030304" pitchFamily="18" charset="0"/>
            </a:endParaRPr>
          </a:p>
          <a:p>
            <a:pPr>
              <a:buFont typeface="Arial" panose="020B0604020202020204" pitchFamily="34" charset="0"/>
              <a:buChar char="•"/>
            </a:pPr>
            <a:endParaRPr lang="en-US" sz="2800" b="0" dirty="0" smtClean="0">
              <a:latin typeface="Book Antiqua" panose="02040602050305030304" pitchFamily="18" charset="0"/>
            </a:endParaRPr>
          </a:p>
        </p:txBody>
      </p:sp>
      <p:sp>
        <p:nvSpPr>
          <p:cNvPr id="4" name="Slide Number Placeholder 3"/>
          <p:cNvSpPr>
            <a:spLocks noGrp="1"/>
          </p:cNvSpPr>
          <p:nvPr>
            <p:ph type="sldNum" sz="quarter" idx="12"/>
          </p:nvPr>
        </p:nvSpPr>
        <p:spPr/>
        <p:txBody>
          <a:bodyPr/>
          <a:lstStyle/>
          <a:p>
            <a:fld id="{6C7F7493-75C9-45F8-B2CF-5DC88B23674E}" type="slidenum">
              <a:rPr lang="en-SG" smtClean="0"/>
              <a:t>32</a:t>
            </a:fld>
            <a:endParaRPr lang="en-SG"/>
          </a:p>
        </p:txBody>
      </p:sp>
    </p:spTree>
    <p:extLst>
      <p:ext uri="{BB962C8B-B14F-4D97-AF65-F5344CB8AC3E}">
        <p14:creationId xmlns:p14="http://schemas.microsoft.com/office/powerpoint/2010/main" val="16422333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Collusion</a:t>
            </a:r>
            <a:endParaRPr lang="en-SG"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sz="2800" b="0" dirty="0" smtClean="0">
                <a:latin typeface="Book Antiqua" panose="02040602050305030304" pitchFamily="18" charset="0"/>
              </a:rPr>
              <a:t>Lobbying by budget airlines caused the governments to revoke the law in 2008.</a:t>
            </a:r>
          </a:p>
          <a:p>
            <a:pPr>
              <a:buFont typeface="Arial" panose="020B0604020202020204" pitchFamily="34" charset="0"/>
              <a:buChar char="•"/>
            </a:pPr>
            <a:r>
              <a:rPr lang="en-US" sz="2800" b="0" dirty="0" smtClean="0">
                <a:latin typeface="Book Antiqua" panose="02040602050305030304" pitchFamily="18" charset="0"/>
              </a:rPr>
              <a:t>By 2013, there were 334 flights a week and fares were much lower.</a:t>
            </a:r>
          </a:p>
          <a:p>
            <a:pPr>
              <a:buFont typeface="Arial" panose="020B0604020202020204" pitchFamily="34" charset="0"/>
              <a:buChar char="•"/>
            </a:pPr>
            <a:endParaRPr lang="en-US" sz="2800" b="0" dirty="0" smtClean="0">
              <a:latin typeface="Book Antiqua" panose="02040602050305030304" pitchFamily="18" charset="0"/>
            </a:endParaRPr>
          </a:p>
        </p:txBody>
      </p:sp>
      <p:sp>
        <p:nvSpPr>
          <p:cNvPr id="4" name="Slide Number Placeholder 3"/>
          <p:cNvSpPr>
            <a:spLocks noGrp="1"/>
          </p:cNvSpPr>
          <p:nvPr>
            <p:ph type="sldNum" sz="quarter" idx="12"/>
          </p:nvPr>
        </p:nvSpPr>
        <p:spPr/>
        <p:txBody>
          <a:bodyPr/>
          <a:lstStyle/>
          <a:p>
            <a:fld id="{6C7F7493-75C9-45F8-B2CF-5DC88B23674E}" type="slidenum">
              <a:rPr lang="en-SG" smtClean="0"/>
              <a:t>33</a:t>
            </a:fld>
            <a:endParaRPr lang="en-SG"/>
          </a:p>
        </p:txBody>
      </p:sp>
    </p:spTree>
    <p:extLst>
      <p:ext uri="{BB962C8B-B14F-4D97-AF65-F5344CB8AC3E}">
        <p14:creationId xmlns:p14="http://schemas.microsoft.com/office/powerpoint/2010/main" val="179045602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Book Antiqua" panose="02040602050305030304" pitchFamily="18" charset="0"/>
              </a:rPr>
              <a:t>Types of Oligopoly Markets</a:t>
            </a:r>
            <a:endParaRPr lang="en-SG" dirty="0">
              <a:latin typeface="Book Antiqua" panose="02040602050305030304" pitchFamily="18" charset="0"/>
            </a:endParaRPr>
          </a:p>
        </p:txBody>
      </p:sp>
      <p:sp>
        <p:nvSpPr>
          <p:cNvPr id="4" name="TextBox 3"/>
          <p:cNvSpPr txBox="1"/>
          <p:nvPr/>
        </p:nvSpPr>
        <p:spPr>
          <a:xfrm>
            <a:off x="209006" y="3452974"/>
            <a:ext cx="1698171" cy="707886"/>
          </a:xfrm>
          <a:prstGeom prst="rect">
            <a:avLst/>
          </a:prstGeom>
          <a:noFill/>
          <a:ln>
            <a:solidFill>
              <a:srgbClr val="0070C0"/>
            </a:solidFill>
          </a:ln>
        </p:spPr>
        <p:txBody>
          <a:bodyPr wrap="square" rtlCol="0">
            <a:spAutoFit/>
          </a:bodyPr>
          <a:lstStyle/>
          <a:p>
            <a:pPr algn="ctr"/>
            <a:r>
              <a:rPr lang="en-US" sz="2000" b="0" dirty="0" smtClean="0">
                <a:latin typeface="Book Antiqua" panose="02040602050305030304" pitchFamily="18" charset="0"/>
              </a:rPr>
              <a:t>Do they cooperate?</a:t>
            </a:r>
            <a:endParaRPr lang="en-SG" sz="2000" b="0" dirty="0">
              <a:latin typeface="Book Antiqua" panose="02040602050305030304" pitchFamily="18" charset="0"/>
            </a:endParaRPr>
          </a:p>
        </p:txBody>
      </p:sp>
      <p:sp>
        <p:nvSpPr>
          <p:cNvPr id="5" name="TextBox 4"/>
          <p:cNvSpPr txBox="1"/>
          <p:nvPr/>
        </p:nvSpPr>
        <p:spPr>
          <a:xfrm>
            <a:off x="2379617" y="4371945"/>
            <a:ext cx="1698171" cy="400110"/>
          </a:xfrm>
          <a:prstGeom prst="rect">
            <a:avLst/>
          </a:prstGeom>
          <a:solidFill>
            <a:srgbClr val="FFFF00"/>
          </a:solidFill>
          <a:ln>
            <a:solidFill>
              <a:srgbClr val="0070C0"/>
            </a:solidFill>
          </a:ln>
        </p:spPr>
        <p:txBody>
          <a:bodyPr wrap="square" rtlCol="0">
            <a:spAutoFit/>
          </a:bodyPr>
          <a:lstStyle/>
          <a:p>
            <a:pPr algn="ctr"/>
            <a:r>
              <a:rPr lang="en-US" sz="2000" b="0" dirty="0" smtClean="0">
                <a:latin typeface="Book Antiqua" panose="02040602050305030304" pitchFamily="18" charset="0"/>
              </a:rPr>
              <a:t>Collusion</a:t>
            </a:r>
            <a:endParaRPr lang="en-SG" sz="2000" b="0" dirty="0">
              <a:latin typeface="Book Antiqua" panose="02040602050305030304" pitchFamily="18" charset="0"/>
            </a:endParaRPr>
          </a:p>
        </p:txBody>
      </p:sp>
      <p:sp>
        <p:nvSpPr>
          <p:cNvPr id="6" name="TextBox 5"/>
          <p:cNvSpPr txBox="1"/>
          <p:nvPr/>
        </p:nvSpPr>
        <p:spPr>
          <a:xfrm>
            <a:off x="2379617" y="2473680"/>
            <a:ext cx="1698171" cy="1323439"/>
          </a:xfrm>
          <a:prstGeom prst="rect">
            <a:avLst/>
          </a:prstGeom>
          <a:noFill/>
          <a:ln>
            <a:solidFill>
              <a:srgbClr val="0070C0"/>
            </a:solidFill>
          </a:ln>
        </p:spPr>
        <p:txBody>
          <a:bodyPr wrap="square" rtlCol="0">
            <a:spAutoFit/>
          </a:bodyPr>
          <a:lstStyle/>
          <a:p>
            <a:pPr algn="ctr"/>
            <a:r>
              <a:rPr lang="en-US" sz="2000" b="0" dirty="0" smtClean="0">
                <a:latin typeface="Book Antiqua" panose="02040602050305030304" pitchFamily="18" charset="0"/>
              </a:rPr>
              <a:t>Do they compete on price or quantity</a:t>
            </a:r>
            <a:endParaRPr lang="en-SG" sz="2000" b="0" dirty="0">
              <a:latin typeface="Book Antiqua" panose="02040602050305030304" pitchFamily="18" charset="0"/>
            </a:endParaRPr>
          </a:p>
        </p:txBody>
      </p:sp>
      <p:sp>
        <p:nvSpPr>
          <p:cNvPr id="7" name="TextBox 6"/>
          <p:cNvSpPr txBox="1"/>
          <p:nvPr/>
        </p:nvSpPr>
        <p:spPr>
          <a:xfrm>
            <a:off x="4905102" y="1517596"/>
            <a:ext cx="1983378" cy="1015663"/>
          </a:xfrm>
          <a:prstGeom prst="rect">
            <a:avLst/>
          </a:prstGeom>
          <a:noFill/>
          <a:ln>
            <a:solidFill>
              <a:srgbClr val="0070C0"/>
            </a:solidFill>
          </a:ln>
        </p:spPr>
        <p:txBody>
          <a:bodyPr wrap="square" rtlCol="0">
            <a:spAutoFit/>
          </a:bodyPr>
          <a:lstStyle/>
          <a:p>
            <a:pPr algn="ctr"/>
            <a:r>
              <a:rPr lang="en-US" sz="2000" b="0" dirty="0" smtClean="0">
                <a:latin typeface="Book Antiqua" panose="02040602050305030304" pitchFamily="18" charset="0"/>
              </a:rPr>
              <a:t>Do they act simultaneously or sequentially?</a:t>
            </a:r>
            <a:endParaRPr lang="en-SG" sz="2000" b="0" dirty="0">
              <a:latin typeface="Book Antiqua" panose="02040602050305030304" pitchFamily="18" charset="0"/>
            </a:endParaRPr>
          </a:p>
        </p:txBody>
      </p:sp>
      <p:sp>
        <p:nvSpPr>
          <p:cNvPr id="8" name="TextBox 7"/>
          <p:cNvSpPr txBox="1"/>
          <p:nvPr/>
        </p:nvSpPr>
        <p:spPr>
          <a:xfrm>
            <a:off x="7366358" y="2324824"/>
            <a:ext cx="1698171" cy="400110"/>
          </a:xfrm>
          <a:prstGeom prst="rect">
            <a:avLst/>
          </a:prstGeom>
          <a:solidFill>
            <a:srgbClr val="FFFF00"/>
          </a:solidFill>
          <a:ln>
            <a:solidFill>
              <a:srgbClr val="0070C0"/>
            </a:solidFill>
          </a:ln>
        </p:spPr>
        <p:txBody>
          <a:bodyPr wrap="square" rtlCol="0">
            <a:spAutoFit/>
          </a:bodyPr>
          <a:lstStyle/>
          <a:p>
            <a:pPr algn="ctr"/>
            <a:r>
              <a:rPr lang="en-US" sz="2000" b="0" dirty="0" err="1" smtClean="0">
                <a:latin typeface="Book Antiqua" panose="02040602050305030304" pitchFamily="18" charset="0"/>
              </a:rPr>
              <a:t>Stackelberg</a:t>
            </a:r>
            <a:endParaRPr lang="en-SG" sz="2000" b="0" dirty="0">
              <a:latin typeface="Book Antiqua" panose="02040602050305030304" pitchFamily="18" charset="0"/>
            </a:endParaRPr>
          </a:p>
        </p:txBody>
      </p:sp>
      <p:sp>
        <p:nvSpPr>
          <p:cNvPr id="9" name="TextBox 8"/>
          <p:cNvSpPr txBox="1"/>
          <p:nvPr/>
        </p:nvSpPr>
        <p:spPr>
          <a:xfrm>
            <a:off x="7354388" y="1309161"/>
            <a:ext cx="1698171" cy="400110"/>
          </a:xfrm>
          <a:prstGeom prst="rect">
            <a:avLst/>
          </a:prstGeom>
          <a:solidFill>
            <a:srgbClr val="FFFF00"/>
          </a:solidFill>
          <a:ln>
            <a:solidFill>
              <a:srgbClr val="0070C0"/>
            </a:solidFill>
          </a:ln>
        </p:spPr>
        <p:txBody>
          <a:bodyPr wrap="square" rtlCol="0">
            <a:spAutoFit/>
          </a:bodyPr>
          <a:lstStyle/>
          <a:p>
            <a:pPr algn="ctr"/>
            <a:r>
              <a:rPr lang="en-US" sz="2000" b="0" dirty="0" err="1" smtClean="0">
                <a:latin typeface="Book Antiqua" panose="02040602050305030304" pitchFamily="18" charset="0"/>
              </a:rPr>
              <a:t>Cournot</a:t>
            </a:r>
            <a:endParaRPr lang="en-SG" sz="2000" b="0" dirty="0">
              <a:latin typeface="Book Antiqua" panose="02040602050305030304" pitchFamily="18" charset="0"/>
            </a:endParaRPr>
          </a:p>
        </p:txBody>
      </p:sp>
      <p:cxnSp>
        <p:nvCxnSpPr>
          <p:cNvPr id="11" name="Straight Arrow Connector 10"/>
          <p:cNvCxnSpPr>
            <a:stCxn id="4" idx="3"/>
            <a:endCxn id="6" idx="1"/>
          </p:cNvCxnSpPr>
          <p:nvPr/>
        </p:nvCxnSpPr>
        <p:spPr bwMode="auto">
          <a:xfrm flipV="1">
            <a:off x="1907177" y="3135400"/>
            <a:ext cx="472440" cy="671517"/>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12" name="Straight Arrow Connector 11"/>
          <p:cNvCxnSpPr/>
          <p:nvPr/>
        </p:nvCxnSpPr>
        <p:spPr bwMode="auto">
          <a:xfrm>
            <a:off x="1907176" y="3806918"/>
            <a:ext cx="472440" cy="765082"/>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sp>
        <p:nvSpPr>
          <p:cNvPr id="14" name="TextBox 13"/>
          <p:cNvSpPr txBox="1"/>
          <p:nvPr/>
        </p:nvSpPr>
        <p:spPr>
          <a:xfrm>
            <a:off x="1584959" y="4187279"/>
            <a:ext cx="339635" cy="369332"/>
          </a:xfrm>
          <a:prstGeom prst="rect">
            <a:avLst/>
          </a:prstGeom>
          <a:noFill/>
        </p:spPr>
        <p:txBody>
          <a:bodyPr wrap="square" rtlCol="0">
            <a:spAutoFit/>
          </a:bodyPr>
          <a:lstStyle/>
          <a:p>
            <a:r>
              <a:rPr lang="en-US" sz="1800" b="0" dirty="0" smtClean="0">
                <a:solidFill>
                  <a:srgbClr val="C00000"/>
                </a:solidFill>
                <a:latin typeface="Book Antiqua" panose="02040602050305030304" pitchFamily="18" charset="0"/>
              </a:rPr>
              <a:t>Y</a:t>
            </a:r>
            <a:endParaRPr lang="en-SG" b="0" dirty="0">
              <a:solidFill>
                <a:srgbClr val="C00000"/>
              </a:solidFill>
              <a:latin typeface="Book Antiqua" panose="02040602050305030304" pitchFamily="18" charset="0"/>
            </a:endParaRPr>
          </a:p>
        </p:txBody>
      </p:sp>
      <p:sp>
        <p:nvSpPr>
          <p:cNvPr id="15" name="TextBox 14"/>
          <p:cNvSpPr txBox="1"/>
          <p:nvPr/>
        </p:nvSpPr>
        <p:spPr>
          <a:xfrm>
            <a:off x="1566454" y="3055045"/>
            <a:ext cx="339635" cy="369332"/>
          </a:xfrm>
          <a:prstGeom prst="rect">
            <a:avLst/>
          </a:prstGeom>
          <a:noFill/>
        </p:spPr>
        <p:txBody>
          <a:bodyPr wrap="square" rtlCol="0">
            <a:spAutoFit/>
          </a:bodyPr>
          <a:lstStyle/>
          <a:p>
            <a:r>
              <a:rPr lang="en-US" sz="1800" b="0" dirty="0">
                <a:solidFill>
                  <a:srgbClr val="C00000"/>
                </a:solidFill>
                <a:latin typeface="Book Antiqua" panose="02040602050305030304" pitchFamily="18" charset="0"/>
              </a:rPr>
              <a:t>N</a:t>
            </a:r>
            <a:endParaRPr lang="en-SG" b="0" dirty="0">
              <a:solidFill>
                <a:srgbClr val="C00000"/>
              </a:solidFill>
              <a:latin typeface="Book Antiqua" panose="02040602050305030304" pitchFamily="18" charset="0"/>
            </a:endParaRPr>
          </a:p>
        </p:txBody>
      </p:sp>
      <p:cxnSp>
        <p:nvCxnSpPr>
          <p:cNvPr id="17" name="Straight Arrow Connector 16"/>
          <p:cNvCxnSpPr>
            <a:stCxn id="6" idx="3"/>
          </p:cNvCxnSpPr>
          <p:nvPr/>
        </p:nvCxnSpPr>
        <p:spPr bwMode="auto">
          <a:xfrm flipV="1">
            <a:off x="4077788" y="1970822"/>
            <a:ext cx="827314" cy="1164578"/>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sp>
        <p:nvSpPr>
          <p:cNvPr id="18" name="TextBox 17"/>
          <p:cNvSpPr txBox="1"/>
          <p:nvPr/>
        </p:nvSpPr>
        <p:spPr>
          <a:xfrm rot="10800000" flipV="1">
            <a:off x="3474993" y="3822638"/>
            <a:ext cx="849087" cy="369332"/>
          </a:xfrm>
          <a:prstGeom prst="rect">
            <a:avLst/>
          </a:prstGeom>
          <a:noFill/>
        </p:spPr>
        <p:txBody>
          <a:bodyPr wrap="square" rtlCol="0">
            <a:spAutoFit/>
          </a:bodyPr>
          <a:lstStyle/>
          <a:p>
            <a:r>
              <a:rPr lang="en-US" sz="1800" b="0" dirty="0" smtClean="0">
                <a:solidFill>
                  <a:srgbClr val="C00000"/>
                </a:solidFill>
                <a:latin typeface="Book Antiqua" panose="02040602050305030304" pitchFamily="18" charset="0"/>
              </a:rPr>
              <a:t>Price</a:t>
            </a:r>
            <a:endParaRPr lang="en-SG" sz="2400" b="0" dirty="0">
              <a:solidFill>
                <a:srgbClr val="C00000"/>
              </a:solidFill>
              <a:latin typeface="Book Antiqua" panose="02040602050305030304" pitchFamily="18" charset="0"/>
            </a:endParaRPr>
          </a:p>
        </p:txBody>
      </p:sp>
      <p:sp>
        <p:nvSpPr>
          <p:cNvPr id="19" name="TextBox 18"/>
          <p:cNvSpPr txBox="1"/>
          <p:nvPr/>
        </p:nvSpPr>
        <p:spPr>
          <a:xfrm rot="10800000" flipV="1">
            <a:off x="3400154" y="2109040"/>
            <a:ext cx="1251858" cy="369332"/>
          </a:xfrm>
          <a:prstGeom prst="rect">
            <a:avLst/>
          </a:prstGeom>
          <a:noFill/>
        </p:spPr>
        <p:txBody>
          <a:bodyPr wrap="square" rtlCol="0">
            <a:spAutoFit/>
          </a:bodyPr>
          <a:lstStyle/>
          <a:p>
            <a:r>
              <a:rPr lang="en-US" sz="1800" b="0" dirty="0" smtClean="0">
                <a:solidFill>
                  <a:srgbClr val="C00000"/>
                </a:solidFill>
                <a:latin typeface="Book Antiqua" panose="02040602050305030304" pitchFamily="18" charset="0"/>
              </a:rPr>
              <a:t>Quantity</a:t>
            </a:r>
            <a:endParaRPr lang="en-SG" sz="2400" b="0" dirty="0">
              <a:solidFill>
                <a:srgbClr val="C00000"/>
              </a:solidFill>
              <a:latin typeface="Book Antiqua" panose="02040602050305030304" pitchFamily="18" charset="0"/>
            </a:endParaRPr>
          </a:p>
        </p:txBody>
      </p:sp>
      <p:cxnSp>
        <p:nvCxnSpPr>
          <p:cNvPr id="20" name="Straight Arrow Connector 19"/>
          <p:cNvCxnSpPr/>
          <p:nvPr/>
        </p:nvCxnSpPr>
        <p:spPr bwMode="auto">
          <a:xfrm>
            <a:off x="4079964" y="3146872"/>
            <a:ext cx="850176" cy="1198313"/>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sp>
        <p:nvSpPr>
          <p:cNvPr id="26" name="TextBox 25"/>
          <p:cNvSpPr txBox="1"/>
          <p:nvPr/>
        </p:nvSpPr>
        <p:spPr>
          <a:xfrm>
            <a:off x="4930140" y="3879502"/>
            <a:ext cx="1983378" cy="1015663"/>
          </a:xfrm>
          <a:prstGeom prst="rect">
            <a:avLst/>
          </a:prstGeom>
          <a:noFill/>
          <a:ln>
            <a:solidFill>
              <a:srgbClr val="0070C0"/>
            </a:solidFill>
          </a:ln>
        </p:spPr>
        <p:txBody>
          <a:bodyPr wrap="square" rtlCol="0">
            <a:spAutoFit/>
          </a:bodyPr>
          <a:lstStyle/>
          <a:p>
            <a:pPr algn="ctr"/>
            <a:r>
              <a:rPr lang="en-US" sz="2000" b="0" dirty="0" smtClean="0">
                <a:latin typeface="Book Antiqua" panose="02040602050305030304" pitchFamily="18" charset="0"/>
              </a:rPr>
              <a:t>Do they act simultaneously or sequentially?</a:t>
            </a:r>
            <a:endParaRPr lang="en-SG" sz="2000" b="0" dirty="0">
              <a:latin typeface="Book Antiqua" panose="02040602050305030304" pitchFamily="18" charset="0"/>
            </a:endParaRPr>
          </a:p>
        </p:txBody>
      </p:sp>
      <p:sp>
        <p:nvSpPr>
          <p:cNvPr id="30" name="TextBox 29"/>
          <p:cNvSpPr txBox="1"/>
          <p:nvPr/>
        </p:nvSpPr>
        <p:spPr>
          <a:xfrm>
            <a:off x="7354387" y="3679447"/>
            <a:ext cx="1698171" cy="400110"/>
          </a:xfrm>
          <a:prstGeom prst="rect">
            <a:avLst/>
          </a:prstGeom>
          <a:solidFill>
            <a:srgbClr val="FFFF00"/>
          </a:solidFill>
          <a:ln>
            <a:solidFill>
              <a:srgbClr val="0070C0"/>
            </a:solidFill>
          </a:ln>
        </p:spPr>
        <p:txBody>
          <a:bodyPr wrap="square" rtlCol="0">
            <a:spAutoFit/>
          </a:bodyPr>
          <a:lstStyle/>
          <a:p>
            <a:pPr algn="ctr"/>
            <a:r>
              <a:rPr lang="en-US" sz="2000" b="0" dirty="0" smtClean="0">
                <a:latin typeface="Book Antiqua" panose="02040602050305030304" pitchFamily="18" charset="0"/>
              </a:rPr>
              <a:t>Bertrand</a:t>
            </a:r>
            <a:endParaRPr lang="en-SG" sz="2000" b="0" dirty="0">
              <a:latin typeface="Book Antiqua" panose="02040602050305030304" pitchFamily="18" charset="0"/>
            </a:endParaRPr>
          </a:p>
        </p:txBody>
      </p:sp>
      <p:sp>
        <p:nvSpPr>
          <p:cNvPr id="31" name="TextBox 30"/>
          <p:cNvSpPr txBox="1"/>
          <p:nvPr/>
        </p:nvSpPr>
        <p:spPr>
          <a:xfrm>
            <a:off x="7382961" y="4573190"/>
            <a:ext cx="1698171" cy="707886"/>
          </a:xfrm>
          <a:prstGeom prst="rect">
            <a:avLst/>
          </a:prstGeom>
          <a:noFill/>
          <a:ln>
            <a:solidFill>
              <a:srgbClr val="0070C0"/>
            </a:solidFill>
          </a:ln>
        </p:spPr>
        <p:txBody>
          <a:bodyPr wrap="square" rtlCol="0">
            <a:spAutoFit/>
          </a:bodyPr>
          <a:lstStyle/>
          <a:p>
            <a:pPr algn="ctr"/>
            <a:r>
              <a:rPr lang="en-US" sz="2000" b="0" dirty="0" smtClean="0">
                <a:latin typeface="Book Antiqua" panose="02040602050305030304" pitchFamily="18" charset="0"/>
              </a:rPr>
              <a:t>Sequential Price Game</a:t>
            </a:r>
            <a:endParaRPr lang="en-SG" sz="2000" b="0" dirty="0">
              <a:latin typeface="Book Antiqua" panose="02040602050305030304" pitchFamily="18" charset="0"/>
            </a:endParaRPr>
          </a:p>
        </p:txBody>
      </p:sp>
      <p:cxnSp>
        <p:nvCxnSpPr>
          <p:cNvPr id="32" name="Straight Arrow Connector 31"/>
          <p:cNvCxnSpPr>
            <a:stCxn id="7" idx="3"/>
          </p:cNvCxnSpPr>
          <p:nvPr/>
        </p:nvCxnSpPr>
        <p:spPr bwMode="auto">
          <a:xfrm flipV="1">
            <a:off x="6888480" y="1492472"/>
            <a:ext cx="456108" cy="532956"/>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34" name="Straight Arrow Connector 33"/>
          <p:cNvCxnSpPr/>
          <p:nvPr/>
        </p:nvCxnSpPr>
        <p:spPr bwMode="auto">
          <a:xfrm>
            <a:off x="6896915" y="2004984"/>
            <a:ext cx="461008" cy="555461"/>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sp>
        <p:nvSpPr>
          <p:cNvPr id="37" name="TextBox 36"/>
          <p:cNvSpPr txBox="1"/>
          <p:nvPr/>
        </p:nvSpPr>
        <p:spPr>
          <a:xfrm rot="10800000" flipV="1">
            <a:off x="5683427" y="1160790"/>
            <a:ext cx="1579520" cy="369332"/>
          </a:xfrm>
          <a:prstGeom prst="rect">
            <a:avLst/>
          </a:prstGeom>
          <a:noFill/>
        </p:spPr>
        <p:txBody>
          <a:bodyPr wrap="square" rtlCol="0">
            <a:spAutoFit/>
          </a:bodyPr>
          <a:lstStyle/>
          <a:p>
            <a:r>
              <a:rPr lang="en-US" sz="1800" b="0" dirty="0" smtClean="0">
                <a:solidFill>
                  <a:srgbClr val="C00000"/>
                </a:solidFill>
                <a:latin typeface="Book Antiqua" panose="02040602050305030304" pitchFamily="18" charset="0"/>
              </a:rPr>
              <a:t>Simultaneous</a:t>
            </a:r>
            <a:endParaRPr lang="en-SG" sz="2400" b="0" dirty="0">
              <a:solidFill>
                <a:srgbClr val="C00000"/>
              </a:solidFill>
              <a:latin typeface="Book Antiqua" panose="02040602050305030304" pitchFamily="18" charset="0"/>
            </a:endParaRPr>
          </a:p>
        </p:txBody>
      </p:sp>
      <p:sp>
        <p:nvSpPr>
          <p:cNvPr id="38" name="TextBox 37"/>
          <p:cNvSpPr txBox="1"/>
          <p:nvPr/>
        </p:nvSpPr>
        <p:spPr>
          <a:xfrm rot="10800000" flipV="1">
            <a:off x="5683427" y="2541153"/>
            <a:ext cx="1579520" cy="369332"/>
          </a:xfrm>
          <a:prstGeom prst="rect">
            <a:avLst/>
          </a:prstGeom>
          <a:noFill/>
        </p:spPr>
        <p:txBody>
          <a:bodyPr wrap="square" rtlCol="0">
            <a:spAutoFit/>
          </a:bodyPr>
          <a:lstStyle/>
          <a:p>
            <a:r>
              <a:rPr lang="en-US" sz="1800" b="0" dirty="0" smtClean="0">
                <a:solidFill>
                  <a:srgbClr val="C00000"/>
                </a:solidFill>
                <a:latin typeface="Book Antiqua" panose="02040602050305030304" pitchFamily="18" charset="0"/>
              </a:rPr>
              <a:t>Sequential</a:t>
            </a:r>
            <a:endParaRPr lang="en-SG" sz="2400" b="0" dirty="0">
              <a:solidFill>
                <a:srgbClr val="C00000"/>
              </a:solidFill>
              <a:latin typeface="Book Antiqua" panose="02040602050305030304" pitchFamily="18" charset="0"/>
            </a:endParaRPr>
          </a:p>
        </p:txBody>
      </p:sp>
      <p:sp>
        <p:nvSpPr>
          <p:cNvPr id="39" name="TextBox 38"/>
          <p:cNvSpPr txBox="1"/>
          <p:nvPr/>
        </p:nvSpPr>
        <p:spPr>
          <a:xfrm rot="10800000" flipV="1">
            <a:off x="5712275" y="3514802"/>
            <a:ext cx="1579520" cy="369332"/>
          </a:xfrm>
          <a:prstGeom prst="rect">
            <a:avLst/>
          </a:prstGeom>
          <a:noFill/>
        </p:spPr>
        <p:txBody>
          <a:bodyPr wrap="square" rtlCol="0">
            <a:spAutoFit/>
          </a:bodyPr>
          <a:lstStyle/>
          <a:p>
            <a:r>
              <a:rPr lang="en-US" sz="1800" b="0" dirty="0" smtClean="0">
                <a:solidFill>
                  <a:srgbClr val="C00000"/>
                </a:solidFill>
                <a:latin typeface="Book Antiqua" panose="02040602050305030304" pitchFamily="18" charset="0"/>
              </a:rPr>
              <a:t>Simultaneous</a:t>
            </a:r>
            <a:endParaRPr lang="en-SG" sz="2400" b="0" dirty="0">
              <a:solidFill>
                <a:srgbClr val="C00000"/>
              </a:solidFill>
              <a:latin typeface="Book Antiqua" panose="02040602050305030304" pitchFamily="18" charset="0"/>
            </a:endParaRPr>
          </a:p>
        </p:txBody>
      </p:sp>
      <p:sp>
        <p:nvSpPr>
          <p:cNvPr id="40" name="TextBox 39"/>
          <p:cNvSpPr txBox="1"/>
          <p:nvPr/>
        </p:nvSpPr>
        <p:spPr>
          <a:xfrm rot="10800000" flipV="1">
            <a:off x="5712275" y="4895165"/>
            <a:ext cx="1579520" cy="369332"/>
          </a:xfrm>
          <a:prstGeom prst="rect">
            <a:avLst/>
          </a:prstGeom>
          <a:noFill/>
        </p:spPr>
        <p:txBody>
          <a:bodyPr wrap="square" rtlCol="0">
            <a:spAutoFit/>
          </a:bodyPr>
          <a:lstStyle/>
          <a:p>
            <a:r>
              <a:rPr lang="en-US" sz="1800" b="0" dirty="0" smtClean="0">
                <a:solidFill>
                  <a:srgbClr val="C00000"/>
                </a:solidFill>
                <a:latin typeface="Book Antiqua" panose="02040602050305030304" pitchFamily="18" charset="0"/>
              </a:rPr>
              <a:t>Sequential</a:t>
            </a:r>
            <a:endParaRPr lang="en-SG" sz="2400" b="0" dirty="0">
              <a:solidFill>
                <a:srgbClr val="C00000"/>
              </a:solidFill>
              <a:latin typeface="Book Antiqua" panose="02040602050305030304" pitchFamily="18" charset="0"/>
            </a:endParaRPr>
          </a:p>
        </p:txBody>
      </p:sp>
      <p:cxnSp>
        <p:nvCxnSpPr>
          <p:cNvPr id="41" name="Straight Arrow Connector 40"/>
          <p:cNvCxnSpPr/>
          <p:nvPr/>
        </p:nvCxnSpPr>
        <p:spPr bwMode="auto">
          <a:xfrm flipV="1">
            <a:off x="6905083" y="3859433"/>
            <a:ext cx="456108" cy="532956"/>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42" name="Straight Arrow Connector 41"/>
          <p:cNvCxnSpPr/>
          <p:nvPr/>
        </p:nvCxnSpPr>
        <p:spPr bwMode="auto">
          <a:xfrm>
            <a:off x="6913518" y="4371945"/>
            <a:ext cx="461008" cy="555461"/>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sp>
        <p:nvSpPr>
          <p:cNvPr id="3" name="Slide Number Placeholder 2"/>
          <p:cNvSpPr>
            <a:spLocks noGrp="1"/>
          </p:cNvSpPr>
          <p:nvPr>
            <p:ph type="sldNum" sz="quarter" idx="12"/>
          </p:nvPr>
        </p:nvSpPr>
        <p:spPr/>
        <p:txBody>
          <a:bodyPr/>
          <a:lstStyle/>
          <a:p>
            <a:fld id="{6C7F7493-75C9-45F8-B2CF-5DC88B23674E}" type="slidenum">
              <a:rPr lang="en-SG" smtClean="0"/>
              <a:t>34</a:t>
            </a:fld>
            <a:endParaRPr lang="en-SG"/>
          </a:p>
        </p:txBody>
      </p:sp>
    </p:spTree>
    <p:extLst>
      <p:ext uri="{BB962C8B-B14F-4D97-AF65-F5344CB8AC3E}">
        <p14:creationId xmlns:p14="http://schemas.microsoft.com/office/powerpoint/2010/main" val="212431010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2"/>
          <p:cNvSpPr>
            <a:spLocks noGrp="1" noChangeArrowheads="1"/>
          </p:cNvSpPr>
          <p:nvPr>
            <p:ph type="title"/>
          </p:nvPr>
        </p:nvSpPr>
        <p:spPr>
          <a:noFill/>
        </p:spPr>
        <p:txBody>
          <a:bodyPr/>
          <a:lstStyle/>
          <a:p>
            <a:pPr algn="ctr" eaLnBrk="1" hangingPunct="1"/>
            <a:r>
              <a:rPr lang="en-US" altLang="en-US" dirty="0" smtClean="0">
                <a:latin typeface="Book Antiqua" panose="02040602050305030304" pitchFamily="18" charset="0"/>
              </a:rPr>
              <a:t>Price Competition</a:t>
            </a:r>
          </a:p>
        </p:txBody>
      </p:sp>
      <p:sp>
        <p:nvSpPr>
          <p:cNvPr id="132098" name="Rectangle 3"/>
          <p:cNvSpPr>
            <a:spLocks noGrp="1" noChangeArrowheads="1"/>
          </p:cNvSpPr>
          <p:nvPr>
            <p:ph idx="1"/>
          </p:nvPr>
        </p:nvSpPr>
        <p:spPr/>
        <p:txBody>
          <a:bodyPr/>
          <a:lstStyle/>
          <a:p>
            <a:pPr eaLnBrk="1" hangingPunct="1"/>
            <a:r>
              <a:rPr lang="en-US" altLang="en-US" dirty="0" smtClean="0">
                <a:latin typeface="Book Antiqua" panose="02040602050305030304" pitchFamily="18" charset="0"/>
              </a:rPr>
              <a:t>What if firms compete using only </a:t>
            </a:r>
            <a:r>
              <a:rPr lang="en-US" altLang="en-US" b="1" dirty="0" smtClean="0">
                <a:latin typeface="Book Antiqua" panose="02040602050305030304" pitchFamily="18" charset="0"/>
              </a:rPr>
              <a:t>price-setting strategies</a:t>
            </a:r>
            <a:r>
              <a:rPr lang="en-US" altLang="en-US" dirty="0" smtClean="0">
                <a:latin typeface="Book Antiqua" panose="02040602050305030304" pitchFamily="18" charset="0"/>
              </a:rPr>
              <a:t>, instead of using only </a:t>
            </a:r>
            <a:r>
              <a:rPr lang="en-US" altLang="en-US" b="1" dirty="0" smtClean="0">
                <a:latin typeface="Book Antiqua" panose="02040602050305030304" pitchFamily="18" charset="0"/>
              </a:rPr>
              <a:t>quantity-setting strategies</a:t>
            </a:r>
            <a:r>
              <a:rPr lang="en-US" altLang="en-US" dirty="0" smtClean="0">
                <a:latin typeface="Book Antiqua" panose="02040602050305030304" pitchFamily="18" charset="0"/>
              </a:rPr>
              <a:t>?</a:t>
            </a:r>
          </a:p>
          <a:p>
            <a:pPr eaLnBrk="1" hangingPunct="1"/>
            <a:r>
              <a:rPr lang="en-US" altLang="en-US" dirty="0" smtClean="0">
                <a:latin typeface="Book Antiqua" panose="02040602050305030304" pitchFamily="18" charset="0"/>
              </a:rPr>
              <a:t>Games in which firms use only price strategies and play simultaneously are </a:t>
            </a:r>
            <a:r>
              <a:rPr lang="en-US" altLang="en-US" dirty="0" smtClean="0">
                <a:solidFill>
                  <a:srgbClr val="0070C0"/>
                </a:solidFill>
                <a:latin typeface="Book Antiqua" panose="02040602050305030304" pitchFamily="18" charset="0"/>
              </a:rPr>
              <a:t>Bertrand </a:t>
            </a:r>
            <a:r>
              <a:rPr lang="en-US" altLang="en-US" dirty="0" smtClean="0">
                <a:latin typeface="Book Antiqua" panose="02040602050305030304" pitchFamily="18" charset="0"/>
              </a:rPr>
              <a:t>games.</a:t>
            </a:r>
          </a:p>
        </p:txBody>
      </p:sp>
      <p:sp>
        <p:nvSpPr>
          <p:cNvPr id="2" name="Slide Number Placeholder 1"/>
          <p:cNvSpPr>
            <a:spLocks noGrp="1"/>
          </p:cNvSpPr>
          <p:nvPr>
            <p:ph type="sldNum" sz="quarter" idx="12"/>
          </p:nvPr>
        </p:nvSpPr>
        <p:spPr/>
        <p:txBody>
          <a:bodyPr/>
          <a:lstStyle/>
          <a:p>
            <a:fld id="{6C7F7493-75C9-45F8-B2CF-5DC88B23674E}" type="slidenum">
              <a:rPr lang="en-SG" smtClean="0"/>
              <a:t>35</a:t>
            </a:fld>
            <a:endParaRPr lang="en-SG"/>
          </a:p>
        </p:txBody>
      </p:sp>
    </p:spTree>
    <p:extLst>
      <p:ext uri="{BB962C8B-B14F-4D97-AF65-F5344CB8AC3E}">
        <p14:creationId xmlns:p14="http://schemas.microsoft.com/office/powerpoint/2010/main" val="26399490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2"/>
          <p:cNvSpPr>
            <a:spLocks noGrp="1" noChangeArrowheads="1"/>
          </p:cNvSpPr>
          <p:nvPr>
            <p:ph type="title"/>
          </p:nvPr>
        </p:nvSpPr>
        <p:spPr>
          <a:noFill/>
        </p:spPr>
        <p:txBody>
          <a:bodyPr/>
          <a:lstStyle/>
          <a:p>
            <a:pPr algn="ctr" eaLnBrk="1" hangingPunct="1"/>
            <a:r>
              <a:rPr lang="en-US" altLang="en-US" dirty="0" smtClean="0">
                <a:latin typeface="Book Antiqua" panose="02040602050305030304" pitchFamily="18" charset="0"/>
              </a:rPr>
              <a:t>Bertrand Games</a:t>
            </a:r>
          </a:p>
        </p:txBody>
      </p:sp>
      <mc:AlternateContent xmlns:mc="http://schemas.openxmlformats.org/markup-compatibility/2006" xmlns:a14="http://schemas.microsoft.com/office/drawing/2010/main">
        <mc:Choice Requires="a14">
          <p:sp>
            <p:nvSpPr>
              <p:cNvPr id="133122" name="Rectangle 3"/>
              <p:cNvSpPr>
                <a:spLocks noGrp="1" noChangeArrowheads="1"/>
              </p:cNvSpPr>
              <p:nvPr>
                <p:ph idx="1"/>
              </p:nvPr>
            </p:nvSpPr>
            <p:spPr/>
            <p:txBody>
              <a:bodyPr/>
              <a:lstStyle/>
              <a:p>
                <a:pPr eaLnBrk="1" hangingPunct="1"/>
                <a:r>
                  <a:rPr lang="en-US" altLang="en-US" dirty="0" smtClean="0">
                    <a:latin typeface="Book Antiqua" panose="02040602050305030304" pitchFamily="18" charset="0"/>
                  </a:rPr>
                  <a:t>Products are identical for all firms</a:t>
                </a:r>
              </a:p>
              <a:p>
                <a:pPr eaLnBrk="1" hangingPunct="1"/>
                <a:r>
                  <a:rPr lang="en-US" altLang="en-US" dirty="0" smtClean="0">
                    <a:latin typeface="Book Antiqua" panose="02040602050305030304" pitchFamily="18" charset="0"/>
                  </a:rPr>
                  <a:t>Each firm</a:t>
                </a:r>
                <a:r>
                  <a:rPr lang="ja-JP" altLang="en-US" dirty="0" smtClean="0">
                    <a:latin typeface="Book Antiqua" panose="02040602050305030304" pitchFamily="18" charset="0"/>
                  </a:rPr>
                  <a:t>’</a:t>
                </a:r>
                <a:r>
                  <a:rPr lang="en-US" altLang="ja-JP" dirty="0" smtClean="0">
                    <a:latin typeface="Book Antiqua" panose="02040602050305030304" pitchFamily="18" charset="0"/>
                  </a:rPr>
                  <a:t>s marginal production cost is constant and identical</a:t>
                </a:r>
                <a14:m>
                  <m:oMath xmlns:m="http://schemas.openxmlformats.org/officeDocument/2006/math">
                    <m:r>
                      <a:rPr lang="en-US" altLang="ja-JP" b="0" i="1" smtClean="0">
                        <a:latin typeface="Cambria Math" panose="02040503050406030204" pitchFamily="18" charset="0"/>
                      </a:rPr>
                      <m:t> </m:t>
                    </m:r>
                    <m:r>
                      <a:rPr lang="en-US" altLang="ja-JP" b="0" i="1" smtClean="0">
                        <a:latin typeface="Cambria Math" panose="02040503050406030204" pitchFamily="18" charset="0"/>
                      </a:rPr>
                      <m:t>𝑀𝐶</m:t>
                    </m:r>
                    <m:r>
                      <a:rPr lang="en-US" altLang="ja-JP" b="0" i="1" smtClean="0">
                        <a:latin typeface="Cambria Math" panose="02040503050406030204" pitchFamily="18" charset="0"/>
                      </a:rPr>
                      <m:t>=</m:t>
                    </m:r>
                    <m:r>
                      <a:rPr lang="en-US" altLang="ja-JP" b="0" i="1" smtClean="0">
                        <a:latin typeface="Cambria Math" panose="02040503050406030204" pitchFamily="18" charset="0"/>
                      </a:rPr>
                      <m:t>𝑐</m:t>
                    </m:r>
                  </m:oMath>
                </a14:m>
                <a:r>
                  <a:rPr lang="en-US" altLang="ja-JP" dirty="0" smtClean="0">
                    <a:latin typeface="Book Antiqua" panose="02040602050305030304" pitchFamily="18" charset="0"/>
                  </a:rPr>
                  <a:t>.</a:t>
                </a:r>
              </a:p>
              <a:p>
                <a:pPr eaLnBrk="1" hangingPunct="1"/>
                <a:r>
                  <a:rPr lang="en-US" altLang="en-US" dirty="0" smtClean="0">
                    <a:latin typeface="Book Antiqua" panose="02040602050305030304" pitchFamily="18" charset="0"/>
                  </a:rPr>
                  <a:t>All firms set their prices simultaneously.</a:t>
                </a:r>
              </a:p>
              <a:p>
                <a:pPr eaLnBrk="1" hangingPunct="1"/>
                <a:r>
                  <a:rPr lang="en-US" altLang="en-US" dirty="0" smtClean="0">
                    <a:latin typeface="Book Antiqua" panose="02040602050305030304" pitchFamily="18" charset="0"/>
                  </a:rPr>
                  <a:t>Q:  Is there a Nash equilibrium?</a:t>
                </a:r>
              </a:p>
            </p:txBody>
          </p:sp>
        </mc:Choice>
        <mc:Fallback xmlns="">
          <p:sp>
            <p:nvSpPr>
              <p:cNvPr id="133122" name="Rectangle 3"/>
              <p:cNvSpPr>
                <a:spLocks noGrp="1" noRot="1" noChangeAspect="1" noMove="1" noResize="1" noEditPoints="1" noAdjustHandles="1" noChangeArrowheads="1" noChangeShapeType="1" noTextEdit="1"/>
              </p:cNvSpPr>
              <p:nvPr>
                <p:ph idx="1"/>
              </p:nvPr>
            </p:nvSpPr>
            <p:spPr>
              <a:blipFill rotWithShape="0">
                <a:blip r:embed="rId2"/>
                <a:stretch>
                  <a:fillRect l="-1391" t="-2381"/>
                </a:stretch>
              </a:blipFill>
            </p:spPr>
            <p:txBody>
              <a:bodyPr/>
              <a:lstStyle/>
              <a:p>
                <a:r>
                  <a:rPr lang="en-SG">
                    <a:noFill/>
                  </a:rPr>
                  <a:t> </a:t>
                </a:r>
              </a:p>
            </p:txBody>
          </p:sp>
        </mc:Fallback>
      </mc:AlternateContent>
      <p:sp>
        <p:nvSpPr>
          <p:cNvPr id="2" name="Slide Number Placeholder 1"/>
          <p:cNvSpPr>
            <a:spLocks noGrp="1"/>
          </p:cNvSpPr>
          <p:nvPr>
            <p:ph type="sldNum" sz="quarter" idx="12"/>
          </p:nvPr>
        </p:nvSpPr>
        <p:spPr/>
        <p:txBody>
          <a:bodyPr/>
          <a:lstStyle/>
          <a:p>
            <a:fld id="{6C7F7493-75C9-45F8-B2CF-5DC88B23674E}" type="slidenum">
              <a:rPr lang="en-SG" smtClean="0"/>
              <a:t>36</a:t>
            </a:fld>
            <a:endParaRPr lang="en-SG"/>
          </a:p>
        </p:txBody>
      </p:sp>
    </p:spTree>
    <p:extLst>
      <p:ext uri="{BB962C8B-B14F-4D97-AF65-F5344CB8AC3E}">
        <p14:creationId xmlns:p14="http://schemas.microsoft.com/office/powerpoint/2010/main" val="12640234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2"/>
          <p:cNvSpPr>
            <a:spLocks noGrp="1" noChangeArrowheads="1"/>
          </p:cNvSpPr>
          <p:nvPr>
            <p:ph type="title"/>
          </p:nvPr>
        </p:nvSpPr>
        <p:spPr>
          <a:noFill/>
        </p:spPr>
        <p:txBody>
          <a:bodyPr/>
          <a:lstStyle/>
          <a:p>
            <a:pPr algn="ctr" eaLnBrk="1" hangingPunct="1"/>
            <a:r>
              <a:rPr lang="en-US" altLang="en-US" dirty="0" smtClean="0">
                <a:latin typeface="Book Antiqua" panose="02040602050305030304" pitchFamily="18" charset="0"/>
              </a:rPr>
              <a:t>Bertrand Games</a:t>
            </a:r>
          </a:p>
        </p:txBody>
      </p:sp>
      <mc:AlternateContent xmlns:mc="http://schemas.openxmlformats.org/markup-compatibility/2006" xmlns:a14="http://schemas.microsoft.com/office/drawing/2010/main">
        <mc:Choice Requires="a14">
          <p:sp>
            <p:nvSpPr>
              <p:cNvPr id="134146" name="Rectangle 3"/>
              <p:cNvSpPr>
                <a:spLocks noGrp="1" noChangeArrowheads="1"/>
              </p:cNvSpPr>
              <p:nvPr>
                <p:ph idx="1"/>
              </p:nvPr>
            </p:nvSpPr>
            <p:spPr/>
            <p:txBody>
              <a:bodyPr>
                <a:normAutofit fontScale="92500" lnSpcReduction="10000"/>
              </a:bodyPr>
              <a:lstStyle/>
              <a:p>
                <a:pPr eaLnBrk="1" hangingPunct="1"/>
                <a:r>
                  <a:rPr lang="en-US" altLang="en-US" dirty="0" smtClean="0">
                    <a:latin typeface="Book Antiqua" panose="02040602050305030304" pitchFamily="18" charset="0"/>
                  </a:rPr>
                  <a:t>Demand Under Bertrand Competition</a:t>
                </a:r>
              </a:p>
              <a:p>
                <a:pPr lvl="1"/>
                <a:r>
                  <a:rPr lang="en-US" altLang="en-US" dirty="0" smtClean="0">
                    <a:latin typeface="Book Antiqua" panose="02040602050305030304" pitchFamily="18" charset="0"/>
                  </a:rPr>
                  <a:t>Consider the Singapore Airlines (SQ)-Malaysia Airlines (MH) example.</a:t>
                </a:r>
              </a:p>
              <a:p>
                <a:pPr lvl="1"/>
                <a:r>
                  <a:rPr lang="en-US" altLang="en-US" dirty="0" smtClean="0">
                    <a:latin typeface="Book Antiqua" panose="02040602050305030304" pitchFamily="18" charset="0"/>
                  </a:rPr>
                  <a:t>Demand is </a:t>
                </a:r>
                <a14:m>
                  <m:oMath xmlns:m="http://schemas.openxmlformats.org/officeDocument/2006/math">
                    <m:r>
                      <a:rPr lang="en-US" altLang="en-US" b="0" i="1" smtClean="0">
                        <a:latin typeface="Cambria Math" panose="02040503050406030204" pitchFamily="18" charset="0"/>
                      </a:rPr>
                      <m:t>100−</m:t>
                    </m:r>
                    <m:r>
                      <a:rPr lang="en-US" altLang="en-US" b="0" i="1" smtClean="0">
                        <a:latin typeface="Cambria Math" panose="02040503050406030204" pitchFamily="18" charset="0"/>
                      </a:rPr>
                      <m:t>𝑋</m:t>
                    </m:r>
                    <m:r>
                      <a:rPr lang="en-US" altLang="en-US" b="0" i="1" smtClean="0">
                        <a:latin typeface="Cambria Math" panose="02040503050406030204" pitchFamily="18" charset="0"/>
                      </a:rPr>
                      <m:t>−</m:t>
                    </m:r>
                    <m:r>
                      <a:rPr lang="en-US" altLang="en-US" b="0" i="1" smtClean="0">
                        <a:latin typeface="Cambria Math" panose="02040503050406030204" pitchFamily="18" charset="0"/>
                      </a:rPr>
                      <m:t>𝑌</m:t>
                    </m:r>
                    <m:r>
                      <a:rPr lang="en-US" altLang="en-US" b="0" i="1" smtClean="0">
                        <a:latin typeface="Cambria Math" panose="02040503050406030204" pitchFamily="18" charset="0"/>
                      </a:rPr>
                      <m:t>, </m:t>
                    </m:r>
                    <m:r>
                      <a:rPr lang="en-US" altLang="en-US" b="0" i="1" smtClean="0">
                        <a:latin typeface="Cambria Math" panose="02040503050406030204" pitchFamily="18" charset="0"/>
                      </a:rPr>
                      <m:t>𝑀𝐶</m:t>
                    </m:r>
                    <m:r>
                      <a:rPr lang="en-US" altLang="en-US" b="0" i="1" smtClean="0">
                        <a:latin typeface="Cambria Math" panose="02040503050406030204" pitchFamily="18" charset="0"/>
                      </a:rPr>
                      <m:t>=10.</m:t>
                    </m:r>
                  </m:oMath>
                </a14:m>
                <a:endParaRPr lang="en-US" altLang="en-US" b="0" dirty="0" smtClean="0">
                  <a:latin typeface="Book Antiqua" panose="02040602050305030304" pitchFamily="18" charset="0"/>
                </a:endParaRPr>
              </a:p>
              <a:p>
                <a:pPr lvl="1"/>
                <a:endParaRPr lang="en-US" altLang="en-US" dirty="0" smtClean="0">
                  <a:latin typeface="Book Antiqua" panose="02040602050305030304" pitchFamily="18" charset="0"/>
                </a:endParaRPr>
              </a:p>
              <a:p>
                <a:pPr lvl="1"/>
                <a:r>
                  <a:rPr lang="en-US" altLang="en-US" dirty="0" smtClean="0">
                    <a:latin typeface="Book Antiqua" panose="02040602050305030304" pitchFamily="18" charset="0"/>
                  </a:rPr>
                  <a:t>If SQ charges a lower price than MH, then all consumers buy from SQ.</a:t>
                </a:r>
              </a:p>
              <a:p>
                <a:pPr lvl="2"/>
                <a:r>
                  <a:rPr lang="en-US" altLang="en-US" dirty="0" smtClean="0">
                    <a:latin typeface="Book Antiqua" panose="02040602050305030304" pitchFamily="18" charset="0"/>
                  </a:rPr>
                  <a:t>MH demand is 0</a:t>
                </a:r>
              </a:p>
              <a:p>
                <a:pPr lvl="2"/>
                <a:r>
                  <a:rPr lang="en-US" altLang="en-US" dirty="0" smtClean="0">
                    <a:latin typeface="Book Antiqua" panose="02040602050305030304" pitchFamily="18" charset="0"/>
                  </a:rPr>
                  <a:t>SQ demand is </a:t>
                </a:r>
                <a14:m>
                  <m:oMath xmlns:m="http://schemas.openxmlformats.org/officeDocument/2006/math">
                    <m:r>
                      <a:rPr lang="en-US" altLang="en-US" b="0" i="1" smtClean="0">
                        <a:latin typeface="Cambria Math" panose="02040503050406030204" pitchFamily="18" charset="0"/>
                      </a:rPr>
                      <m:t>100−</m:t>
                    </m:r>
                    <m:r>
                      <a:rPr lang="en-US" altLang="en-US" b="0" i="1" smtClean="0">
                        <a:latin typeface="Cambria Math" panose="02040503050406030204" pitchFamily="18" charset="0"/>
                      </a:rPr>
                      <m:t>𝑄</m:t>
                    </m:r>
                  </m:oMath>
                </a14:m>
                <a:endParaRPr lang="en-US" altLang="en-US" dirty="0" smtClean="0">
                  <a:latin typeface="Book Antiqua" panose="02040602050305030304" pitchFamily="18" charset="0"/>
                </a:endParaRPr>
              </a:p>
              <a:p>
                <a:pPr lvl="2"/>
                <a:endParaRPr lang="en-US" altLang="en-US" dirty="0">
                  <a:latin typeface="Book Antiqua" panose="02040602050305030304" pitchFamily="18" charset="0"/>
                </a:endParaRPr>
              </a:p>
              <a:p>
                <a:pPr lvl="1"/>
                <a:r>
                  <a:rPr lang="en-US" altLang="en-US" dirty="0">
                    <a:latin typeface="Book Antiqua" panose="02040602050305030304" pitchFamily="18" charset="0"/>
                  </a:rPr>
                  <a:t>If </a:t>
                </a:r>
                <a:r>
                  <a:rPr lang="en-US" altLang="en-US" dirty="0" smtClean="0">
                    <a:latin typeface="Book Antiqua" panose="02040602050305030304" pitchFamily="18" charset="0"/>
                  </a:rPr>
                  <a:t>MH </a:t>
                </a:r>
                <a:r>
                  <a:rPr lang="en-US" altLang="en-US" dirty="0">
                    <a:latin typeface="Book Antiqua" panose="02040602050305030304" pitchFamily="18" charset="0"/>
                  </a:rPr>
                  <a:t>charges a lower price than </a:t>
                </a:r>
                <a:r>
                  <a:rPr lang="en-US" altLang="en-US" dirty="0" smtClean="0">
                    <a:latin typeface="Book Antiqua" panose="02040602050305030304" pitchFamily="18" charset="0"/>
                  </a:rPr>
                  <a:t>SQ, </a:t>
                </a:r>
                <a:r>
                  <a:rPr lang="en-US" altLang="en-US" dirty="0">
                    <a:latin typeface="Book Antiqua" panose="02040602050305030304" pitchFamily="18" charset="0"/>
                  </a:rPr>
                  <a:t>then all consumers buy from </a:t>
                </a:r>
                <a:r>
                  <a:rPr lang="en-US" altLang="en-US" dirty="0" smtClean="0">
                    <a:latin typeface="Book Antiqua" panose="02040602050305030304" pitchFamily="18" charset="0"/>
                  </a:rPr>
                  <a:t>MH.</a:t>
                </a:r>
                <a:endParaRPr lang="en-US" altLang="en-US" dirty="0">
                  <a:latin typeface="Book Antiqua" panose="02040602050305030304" pitchFamily="18" charset="0"/>
                </a:endParaRPr>
              </a:p>
              <a:p>
                <a:pPr lvl="2"/>
                <a:r>
                  <a:rPr lang="en-US" altLang="en-US" dirty="0" smtClean="0">
                    <a:latin typeface="Book Antiqua" panose="02040602050305030304" pitchFamily="18" charset="0"/>
                  </a:rPr>
                  <a:t>SQ </a:t>
                </a:r>
                <a:r>
                  <a:rPr lang="en-US" altLang="en-US" dirty="0">
                    <a:latin typeface="Book Antiqua" panose="02040602050305030304" pitchFamily="18" charset="0"/>
                  </a:rPr>
                  <a:t>demand is 0</a:t>
                </a:r>
              </a:p>
              <a:p>
                <a:pPr lvl="2"/>
                <a:r>
                  <a:rPr lang="en-US" altLang="en-US" dirty="0" smtClean="0">
                    <a:latin typeface="Book Antiqua" panose="02040602050305030304" pitchFamily="18" charset="0"/>
                  </a:rPr>
                  <a:t>MH </a:t>
                </a:r>
                <a:r>
                  <a:rPr lang="en-US" altLang="en-US" dirty="0">
                    <a:latin typeface="Book Antiqua" panose="02040602050305030304" pitchFamily="18" charset="0"/>
                  </a:rPr>
                  <a:t>demand is </a:t>
                </a:r>
                <a14:m>
                  <m:oMath xmlns:m="http://schemas.openxmlformats.org/officeDocument/2006/math">
                    <m:r>
                      <a:rPr lang="en-US" altLang="en-US" i="1">
                        <a:latin typeface="Cambria Math" panose="02040503050406030204" pitchFamily="18" charset="0"/>
                      </a:rPr>
                      <m:t>100−</m:t>
                    </m:r>
                    <m:r>
                      <a:rPr lang="en-US" altLang="en-US" i="1">
                        <a:latin typeface="Cambria Math" panose="02040503050406030204" pitchFamily="18" charset="0"/>
                      </a:rPr>
                      <m:t>𝑄</m:t>
                    </m:r>
                  </m:oMath>
                </a14:m>
                <a:endParaRPr lang="en-US" altLang="en-US" dirty="0">
                  <a:latin typeface="Book Antiqua" panose="02040602050305030304" pitchFamily="18" charset="0"/>
                </a:endParaRPr>
              </a:p>
              <a:p>
                <a:pPr lvl="2"/>
                <a:endParaRPr lang="en-US" altLang="en-US" dirty="0" smtClean="0">
                  <a:latin typeface="Book Antiqua" panose="02040602050305030304" pitchFamily="18" charset="0"/>
                </a:endParaRPr>
              </a:p>
            </p:txBody>
          </p:sp>
        </mc:Choice>
        <mc:Fallback xmlns="">
          <p:sp>
            <p:nvSpPr>
              <p:cNvPr id="134146" name="Rectangle 3"/>
              <p:cNvSpPr>
                <a:spLocks noGrp="1" noRot="1" noChangeAspect="1" noMove="1" noResize="1" noEditPoints="1" noAdjustHandles="1" noChangeArrowheads="1" noChangeShapeType="1" noTextEdit="1"/>
              </p:cNvSpPr>
              <p:nvPr>
                <p:ph idx="1"/>
              </p:nvPr>
            </p:nvSpPr>
            <p:spPr>
              <a:blipFill rotWithShape="0">
                <a:blip r:embed="rId2"/>
                <a:stretch>
                  <a:fillRect l="-1159" t="-2801" r="-1236" b="-2521"/>
                </a:stretch>
              </a:blipFill>
            </p:spPr>
            <p:txBody>
              <a:bodyPr/>
              <a:lstStyle/>
              <a:p>
                <a:r>
                  <a:rPr lang="en-SG">
                    <a:noFill/>
                  </a:rPr>
                  <a:t> </a:t>
                </a:r>
              </a:p>
            </p:txBody>
          </p:sp>
        </mc:Fallback>
      </mc:AlternateContent>
      <p:sp>
        <p:nvSpPr>
          <p:cNvPr id="2" name="Slide Number Placeholder 1"/>
          <p:cNvSpPr>
            <a:spLocks noGrp="1"/>
          </p:cNvSpPr>
          <p:nvPr>
            <p:ph type="sldNum" sz="quarter" idx="12"/>
          </p:nvPr>
        </p:nvSpPr>
        <p:spPr/>
        <p:txBody>
          <a:bodyPr/>
          <a:lstStyle/>
          <a:p>
            <a:fld id="{6C7F7493-75C9-45F8-B2CF-5DC88B23674E}" type="slidenum">
              <a:rPr lang="en-SG" smtClean="0"/>
              <a:t>37</a:t>
            </a:fld>
            <a:endParaRPr lang="en-SG"/>
          </a:p>
        </p:txBody>
      </p:sp>
    </p:spTree>
    <p:extLst>
      <p:ext uri="{BB962C8B-B14F-4D97-AF65-F5344CB8AC3E}">
        <p14:creationId xmlns:p14="http://schemas.microsoft.com/office/powerpoint/2010/main" val="399990911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2"/>
          <p:cNvSpPr>
            <a:spLocks noGrp="1" noChangeArrowheads="1"/>
          </p:cNvSpPr>
          <p:nvPr>
            <p:ph type="title"/>
          </p:nvPr>
        </p:nvSpPr>
        <p:spPr>
          <a:noFill/>
        </p:spPr>
        <p:txBody>
          <a:bodyPr/>
          <a:lstStyle/>
          <a:p>
            <a:pPr algn="ctr" eaLnBrk="1" hangingPunct="1"/>
            <a:r>
              <a:rPr lang="en-US" altLang="en-US" dirty="0" smtClean="0">
                <a:latin typeface="Book Antiqua" panose="02040602050305030304" pitchFamily="18" charset="0"/>
              </a:rPr>
              <a:t>Bertrand Games</a:t>
            </a:r>
          </a:p>
        </p:txBody>
      </p:sp>
      <mc:AlternateContent xmlns:mc="http://schemas.openxmlformats.org/markup-compatibility/2006" xmlns:a14="http://schemas.microsoft.com/office/drawing/2010/main">
        <mc:Choice Requires="a14">
          <p:sp>
            <p:nvSpPr>
              <p:cNvPr id="134146" name="Rectangle 3"/>
              <p:cNvSpPr>
                <a:spLocks noGrp="1" noChangeArrowheads="1"/>
              </p:cNvSpPr>
              <p:nvPr>
                <p:ph idx="1"/>
              </p:nvPr>
            </p:nvSpPr>
            <p:spPr/>
            <p:txBody>
              <a:bodyPr>
                <a:normAutofit/>
              </a:bodyPr>
              <a:lstStyle/>
              <a:p>
                <a:pPr lvl="1"/>
                <a:r>
                  <a:rPr lang="en-US" altLang="en-US" dirty="0" smtClean="0">
                    <a:latin typeface="Book Antiqua" panose="02040602050305030304" pitchFamily="18" charset="0"/>
                  </a:rPr>
                  <a:t>If SQ and MH charge the same price, then consumers are indifferent. We assume here that both firms split the market equally.</a:t>
                </a:r>
              </a:p>
              <a:p>
                <a:pPr lvl="1"/>
                <a:r>
                  <a:rPr lang="en-US" altLang="en-US" dirty="0" smtClean="0">
                    <a:latin typeface="Book Antiqua" panose="02040602050305030304" pitchFamily="18" charset="0"/>
                  </a:rPr>
                  <a:t>Demand for each firm = </a:t>
                </a:r>
                <a14:m>
                  <m:oMath xmlns:m="http://schemas.openxmlformats.org/officeDocument/2006/math">
                    <m:f>
                      <m:fPr>
                        <m:ctrlPr>
                          <a:rPr lang="en-US" altLang="en-US" b="0" i="1" smtClean="0">
                            <a:latin typeface="Cambria Math" panose="02040503050406030204" pitchFamily="18" charset="0"/>
                          </a:rPr>
                        </m:ctrlPr>
                      </m:fPr>
                      <m:num>
                        <m:r>
                          <a:rPr lang="en-US" altLang="en-US" b="0" i="1" smtClean="0">
                            <a:latin typeface="Cambria Math" panose="02040503050406030204" pitchFamily="18" charset="0"/>
                          </a:rPr>
                          <m:t>100−</m:t>
                        </m:r>
                        <m:r>
                          <a:rPr lang="en-US" altLang="en-US" b="0" i="1" smtClean="0">
                            <a:latin typeface="Cambria Math" panose="02040503050406030204" pitchFamily="18" charset="0"/>
                          </a:rPr>
                          <m:t>𝑄</m:t>
                        </m:r>
                      </m:num>
                      <m:den>
                        <m:r>
                          <a:rPr lang="en-US" altLang="en-US" b="0" i="1" smtClean="0">
                            <a:latin typeface="Cambria Math" panose="02040503050406030204" pitchFamily="18" charset="0"/>
                          </a:rPr>
                          <m:t>2</m:t>
                        </m:r>
                      </m:den>
                    </m:f>
                  </m:oMath>
                </a14:m>
                <a:endParaRPr lang="en-US" altLang="en-US" dirty="0" smtClean="0">
                  <a:latin typeface="Book Antiqua" panose="02040602050305030304" pitchFamily="18" charset="0"/>
                </a:endParaRPr>
              </a:p>
              <a:p>
                <a:pPr lvl="2"/>
                <a:endParaRPr lang="en-US" altLang="en-US" dirty="0" smtClean="0">
                  <a:latin typeface="Book Antiqua" panose="02040602050305030304" pitchFamily="18" charset="0"/>
                </a:endParaRPr>
              </a:p>
              <a:p>
                <a:r>
                  <a:rPr lang="en-US" altLang="en-US" dirty="0" smtClean="0">
                    <a:latin typeface="Book Antiqua" panose="02040602050305030304" pitchFamily="18" charset="0"/>
                  </a:rPr>
                  <a:t>Bertrand Equilibrium:</a:t>
                </a:r>
              </a:p>
              <a:p>
                <a:pPr lvl="1"/>
                <a:r>
                  <a:rPr lang="en-US" altLang="en-US" dirty="0" smtClean="0">
                    <a:latin typeface="Book Antiqua" panose="02040602050305030304" pitchFamily="18" charset="0"/>
                  </a:rPr>
                  <a:t>SQ chooses a price that maximizes its profits given the actual price charged by MH,</a:t>
                </a:r>
              </a:p>
              <a:p>
                <a:pPr marL="457200" lvl="1" indent="0" algn="ctr">
                  <a:buNone/>
                </a:pPr>
                <a:r>
                  <a:rPr lang="en-US" altLang="en-US" dirty="0" smtClean="0">
                    <a:latin typeface="Book Antiqua" panose="02040602050305030304" pitchFamily="18" charset="0"/>
                  </a:rPr>
                  <a:t>AND</a:t>
                </a:r>
              </a:p>
              <a:p>
                <a:pPr lvl="1"/>
                <a:r>
                  <a:rPr lang="en-US" altLang="en-US" dirty="0" smtClean="0">
                    <a:latin typeface="Book Antiqua" panose="02040602050305030304" pitchFamily="18" charset="0"/>
                  </a:rPr>
                  <a:t>MH </a:t>
                </a:r>
                <a:r>
                  <a:rPr lang="en-US" altLang="en-US" dirty="0">
                    <a:latin typeface="Book Antiqua" panose="02040602050305030304" pitchFamily="18" charset="0"/>
                  </a:rPr>
                  <a:t>chooses a price that maximizes its profits given the actual price charged by </a:t>
                </a:r>
                <a:r>
                  <a:rPr lang="en-US" altLang="en-US" dirty="0" smtClean="0">
                    <a:latin typeface="Book Antiqua" panose="02040602050305030304" pitchFamily="18" charset="0"/>
                  </a:rPr>
                  <a:t>SQ.</a:t>
                </a:r>
                <a:endParaRPr lang="en-US" altLang="en-US" dirty="0">
                  <a:latin typeface="Book Antiqua" panose="02040602050305030304" pitchFamily="18" charset="0"/>
                </a:endParaRPr>
              </a:p>
              <a:p>
                <a:pPr lvl="1"/>
                <a:endParaRPr lang="en-US" altLang="en-US" dirty="0" smtClean="0">
                  <a:latin typeface="Book Antiqua" panose="02040602050305030304" pitchFamily="18" charset="0"/>
                </a:endParaRPr>
              </a:p>
            </p:txBody>
          </p:sp>
        </mc:Choice>
        <mc:Fallback xmlns="">
          <p:sp>
            <p:nvSpPr>
              <p:cNvPr id="134146" name="Rectangle 3"/>
              <p:cNvSpPr>
                <a:spLocks noGrp="1" noRot="1" noChangeAspect="1" noMove="1" noResize="1" noEditPoints="1" noAdjustHandles="1" noChangeArrowheads="1" noChangeShapeType="1" noTextEdit="1"/>
              </p:cNvSpPr>
              <p:nvPr>
                <p:ph idx="1"/>
              </p:nvPr>
            </p:nvSpPr>
            <p:spPr>
              <a:blipFill rotWithShape="0">
                <a:blip r:embed="rId2"/>
                <a:stretch>
                  <a:fillRect l="-1391" t="-1821" r="-1623" b="-1961"/>
                </a:stretch>
              </a:blipFill>
            </p:spPr>
            <p:txBody>
              <a:bodyPr/>
              <a:lstStyle/>
              <a:p>
                <a:r>
                  <a:rPr lang="en-SG">
                    <a:noFill/>
                  </a:rPr>
                  <a:t> </a:t>
                </a:r>
              </a:p>
            </p:txBody>
          </p:sp>
        </mc:Fallback>
      </mc:AlternateContent>
      <p:sp>
        <p:nvSpPr>
          <p:cNvPr id="2" name="Slide Number Placeholder 1"/>
          <p:cNvSpPr>
            <a:spLocks noGrp="1"/>
          </p:cNvSpPr>
          <p:nvPr>
            <p:ph type="sldNum" sz="quarter" idx="12"/>
          </p:nvPr>
        </p:nvSpPr>
        <p:spPr/>
        <p:txBody>
          <a:bodyPr/>
          <a:lstStyle/>
          <a:p>
            <a:fld id="{6C7F7493-75C9-45F8-B2CF-5DC88B23674E}" type="slidenum">
              <a:rPr lang="en-SG" smtClean="0"/>
              <a:t>38</a:t>
            </a:fld>
            <a:endParaRPr lang="en-SG"/>
          </a:p>
        </p:txBody>
      </p:sp>
    </p:spTree>
    <p:extLst>
      <p:ext uri="{BB962C8B-B14F-4D97-AF65-F5344CB8AC3E}">
        <p14:creationId xmlns:p14="http://schemas.microsoft.com/office/powerpoint/2010/main" val="10128165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2"/>
          <p:cNvSpPr>
            <a:spLocks noGrp="1" noChangeArrowheads="1"/>
          </p:cNvSpPr>
          <p:nvPr>
            <p:ph type="title"/>
          </p:nvPr>
        </p:nvSpPr>
        <p:spPr>
          <a:noFill/>
        </p:spPr>
        <p:txBody>
          <a:bodyPr/>
          <a:lstStyle/>
          <a:p>
            <a:pPr algn="ctr" eaLnBrk="1" hangingPunct="1"/>
            <a:r>
              <a:rPr lang="en-US" altLang="en-US" dirty="0" smtClean="0">
                <a:latin typeface="Book Antiqua" panose="02040602050305030304" pitchFamily="18" charset="0"/>
              </a:rPr>
              <a:t>Bertrand Games</a:t>
            </a:r>
          </a:p>
        </p:txBody>
      </p:sp>
      <mc:AlternateContent xmlns:mc="http://schemas.openxmlformats.org/markup-compatibility/2006" xmlns:a14="http://schemas.microsoft.com/office/drawing/2010/main">
        <mc:Choice Requires="a14">
          <p:sp>
            <p:nvSpPr>
              <p:cNvPr id="135170" name="Rectangle 3"/>
              <p:cNvSpPr>
                <a:spLocks noGrp="1" noChangeArrowheads="1"/>
              </p:cNvSpPr>
              <p:nvPr>
                <p:ph idx="1"/>
              </p:nvPr>
            </p:nvSpPr>
            <p:spPr/>
            <p:txBody>
              <a:bodyPr/>
              <a:lstStyle/>
              <a:p>
                <a:pPr eaLnBrk="1" hangingPunct="1"/>
                <a:r>
                  <a:rPr lang="en-US" altLang="en-US" dirty="0" smtClean="0">
                    <a:latin typeface="Book Antiqua" panose="02040602050305030304" pitchFamily="18" charset="0"/>
                  </a:rPr>
                  <a:t>Can the </a:t>
                </a:r>
                <a:r>
                  <a:rPr lang="en-US" altLang="en-US" dirty="0" err="1" smtClean="0">
                    <a:latin typeface="Book Antiqua" panose="02040602050305030304" pitchFamily="18" charset="0"/>
                  </a:rPr>
                  <a:t>Cournot</a:t>
                </a:r>
                <a:r>
                  <a:rPr lang="en-US" altLang="en-US" dirty="0" smtClean="0">
                    <a:latin typeface="Book Antiqua" panose="02040602050305030304" pitchFamily="18" charset="0"/>
                  </a:rPr>
                  <a:t> equilibrium outcome be sustained under Bertrand competition?</a:t>
                </a:r>
              </a:p>
              <a:p>
                <a:pPr eaLnBrk="1" hangingPunct="1"/>
                <a:r>
                  <a:rPr lang="en-US" altLang="en-US" dirty="0" smtClean="0">
                    <a:latin typeface="Book Antiqua" panose="02040602050305030304" pitchFamily="18" charset="0"/>
                  </a:rPr>
                  <a:t>In the </a:t>
                </a:r>
                <a:r>
                  <a:rPr lang="en-US" altLang="en-US" dirty="0" err="1" smtClean="0">
                    <a:latin typeface="Book Antiqua" panose="02040602050305030304" pitchFamily="18" charset="0"/>
                  </a:rPr>
                  <a:t>Cournot</a:t>
                </a:r>
                <a:r>
                  <a:rPr lang="en-US" altLang="en-US" dirty="0" smtClean="0">
                    <a:latin typeface="Book Antiqua" panose="02040602050305030304" pitchFamily="18" charset="0"/>
                  </a:rPr>
                  <a:t> equilibrium, both firms produce 30, and price is 40.</a:t>
                </a:r>
              </a:p>
              <a:p>
                <a:pPr eaLnBrk="1" hangingPunct="1"/>
                <a:r>
                  <a:rPr lang="en-US" altLang="en-US" dirty="0" smtClean="0">
                    <a:latin typeface="Book Antiqua" panose="02040602050305030304" pitchFamily="18" charset="0"/>
                  </a:rPr>
                  <a:t>Profit for each firm is </a:t>
                </a:r>
                <a14:m>
                  <m:oMath xmlns:m="http://schemas.openxmlformats.org/officeDocument/2006/math">
                    <m:d>
                      <m:dPr>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40−10</m:t>
                        </m:r>
                      </m:e>
                    </m:d>
                    <m:r>
                      <a:rPr lang="en-US" altLang="en-US" i="1">
                        <a:latin typeface="Cambria Math" panose="02040503050406030204" pitchFamily="18" charset="0"/>
                        <a:ea typeface="Cambria Math" panose="02040503050406030204" pitchFamily="18" charset="0"/>
                      </a:rPr>
                      <m:t>×</m:t>
                    </m:r>
                    <m:r>
                      <a:rPr lang="en-US" altLang="en-US" b="0" i="1" smtClean="0">
                        <a:latin typeface="Cambria Math" panose="02040503050406030204" pitchFamily="18" charset="0"/>
                        <a:ea typeface="Cambria Math" panose="02040503050406030204" pitchFamily="18" charset="0"/>
                      </a:rPr>
                      <m:t>30=$900</m:t>
                    </m:r>
                  </m:oMath>
                </a14:m>
                <a:endParaRPr lang="en-US" altLang="en-US" dirty="0" smtClean="0">
                  <a:latin typeface="Book Antiqua" panose="02040602050305030304" pitchFamily="18" charset="0"/>
                </a:endParaRPr>
              </a:p>
              <a:p>
                <a:pPr eaLnBrk="1" hangingPunct="1"/>
                <a:r>
                  <a:rPr lang="en-US" altLang="en-US" dirty="0" smtClean="0">
                    <a:latin typeface="Book Antiqua" panose="02040602050305030304" pitchFamily="18" charset="0"/>
                  </a:rPr>
                  <a:t>Does SQ want to change a price different from $40?</a:t>
                </a:r>
              </a:p>
              <a:p>
                <a:pPr eaLnBrk="1" hangingPunct="1"/>
                <a:r>
                  <a:rPr lang="en-US" altLang="en-US" dirty="0" smtClean="0">
                    <a:latin typeface="Book Antiqua" panose="02040602050305030304" pitchFamily="18" charset="0"/>
                  </a:rPr>
                  <a:t>The answer is </a:t>
                </a:r>
                <a:r>
                  <a:rPr lang="en-US" altLang="en-US" dirty="0" smtClean="0">
                    <a:solidFill>
                      <a:srgbClr val="C00000"/>
                    </a:solidFill>
                    <a:latin typeface="Book Antiqua" panose="02040602050305030304" pitchFamily="18" charset="0"/>
                  </a:rPr>
                  <a:t>YES!</a:t>
                </a:r>
              </a:p>
            </p:txBody>
          </p:sp>
        </mc:Choice>
        <mc:Fallback xmlns="">
          <p:sp>
            <p:nvSpPr>
              <p:cNvPr id="135170" name="Rectangle 3"/>
              <p:cNvSpPr>
                <a:spLocks noGrp="1" noRot="1" noChangeAspect="1" noMove="1" noResize="1" noEditPoints="1" noAdjustHandles="1" noChangeArrowheads="1" noChangeShapeType="1" noTextEdit="1"/>
              </p:cNvSpPr>
              <p:nvPr>
                <p:ph idx="1"/>
              </p:nvPr>
            </p:nvSpPr>
            <p:spPr>
              <a:blipFill rotWithShape="0">
                <a:blip r:embed="rId2"/>
                <a:stretch>
                  <a:fillRect l="-1391" t="-2381" r="-2628"/>
                </a:stretch>
              </a:blipFill>
            </p:spPr>
            <p:txBody>
              <a:bodyPr/>
              <a:lstStyle/>
              <a:p>
                <a:r>
                  <a:rPr lang="en-SG">
                    <a:noFill/>
                  </a:rPr>
                  <a:t> </a:t>
                </a:r>
              </a:p>
            </p:txBody>
          </p:sp>
        </mc:Fallback>
      </mc:AlternateContent>
      <p:sp>
        <p:nvSpPr>
          <p:cNvPr id="2" name="Slide Number Placeholder 1"/>
          <p:cNvSpPr>
            <a:spLocks noGrp="1"/>
          </p:cNvSpPr>
          <p:nvPr>
            <p:ph type="sldNum" sz="quarter" idx="12"/>
          </p:nvPr>
        </p:nvSpPr>
        <p:spPr/>
        <p:txBody>
          <a:bodyPr/>
          <a:lstStyle/>
          <a:p>
            <a:fld id="{6C7F7493-75C9-45F8-B2CF-5DC88B23674E}" type="slidenum">
              <a:rPr lang="en-SG" smtClean="0"/>
              <a:t>39</a:t>
            </a:fld>
            <a:endParaRPr lang="en-SG"/>
          </a:p>
        </p:txBody>
      </p:sp>
    </p:spTree>
    <p:extLst>
      <p:ext uri="{BB962C8B-B14F-4D97-AF65-F5344CB8AC3E}">
        <p14:creationId xmlns:p14="http://schemas.microsoft.com/office/powerpoint/2010/main" val="2545881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17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a:noFill/>
        </p:spPr>
        <p:txBody>
          <a:bodyPr/>
          <a:lstStyle/>
          <a:p>
            <a:pPr eaLnBrk="1" hangingPunct="1"/>
            <a:r>
              <a:rPr lang="en-US" altLang="en-US" dirty="0" smtClean="0">
                <a:latin typeface="Book Antiqua" panose="02040602050305030304" pitchFamily="18" charset="0"/>
              </a:rPr>
              <a:t>Collusion</a:t>
            </a:r>
          </a:p>
        </p:txBody>
      </p:sp>
      <mc:AlternateContent xmlns:mc="http://schemas.openxmlformats.org/markup-compatibility/2006" xmlns:a14="http://schemas.microsoft.com/office/drawing/2010/main">
        <mc:Choice Requires="a14">
          <p:sp>
            <p:nvSpPr>
              <p:cNvPr id="63490" name="Rectangle 3"/>
              <p:cNvSpPr>
                <a:spLocks noGrp="1" noChangeArrowheads="1"/>
              </p:cNvSpPr>
              <p:nvPr>
                <p:ph idx="1"/>
              </p:nvPr>
            </p:nvSpPr>
            <p:spPr/>
            <p:txBody>
              <a:bodyPr/>
              <a:lstStyle/>
              <a:p>
                <a:pPr eaLnBrk="1" hangingPunct="1">
                  <a:buFont typeface="Arial" panose="020B0604020202020204" pitchFamily="34" charset="0"/>
                  <a:buChar char="•"/>
                </a:pPr>
                <a:r>
                  <a:rPr lang="en-US" altLang="en-US" dirty="0" smtClean="0">
                    <a:latin typeface="Book Antiqua" panose="02040602050305030304" pitchFamily="18" charset="0"/>
                  </a:rPr>
                  <a:t>From last week’s example:</a:t>
                </a:r>
                <a:endParaRPr lang="en-US" altLang="en-US" dirty="0">
                  <a:latin typeface="Book Antiqua" panose="02040602050305030304" pitchFamily="18" charset="0"/>
                </a:endParaRPr>
              </a:p>
              <a:p>
                <a:pPr eaLnBrk="1" hangingPunct="1">
                  <a:buFont typeface="Arial" panose="020B0604020202020204" pitchFamily="34" charset="0"/>
                  <a:buChar char="•"/>
                </a:pPr>
                <a:r>
                  <a:rPr lang="en-US" altLang="en-US" sz="2800" b="0" dirty="0" smtClean="0">
                    <a:latin typeface="Book Antiqua" panose="02040602050305030304" pitchFamily="18" charset="0"/>
                  </a:rPr>
                  <a:t>In the </a:t>
                </a:r>
                <a:r>
                  <a:rPr lang="en-US" altLang="en-US" sz="2800" b="0" dirty="0" err="1" smtClean="0">
                    <a:latin typeface="Book Antiqua" panose="02040602050305030304" pitchFamily="18" charset="0"/>
                  </a:rPr>
                  <a:t>Cournot</a:t>
                </a:r>
                <a:r>
                  <a:rPr lang="en-US" altLang="en-US" sz="2800" b="0" dirty="0" smtClean="0">
                    <a:latin typeface="Book Antiqua" panose="02040602050305030304" pitchFamily="18" charset="0"/>
                  </a:rPr>
                  <a:t> equilibrium, profits were:</a:t>
                </a:r>
              </a:p>
              <a:p>
                <a:pPr lvl="1" eaLnBrk="1" hangingPunct="1">
                  <a:buFont typeface="Arial" panose="020B0604020202020204" pitchFamily="34" charset="0"/>
                  <a:buChar char="•"/>
                </a:pPr>
                <a14:m>
                  <m:oMath xmlns:m="http://schemas.openxmlformats.org/officeDocument/2006/math">
                    <m:sSub>
                      <m:sSubPr>
                        <m:ctrlPr>
                          <a:rPr lang="en-US" altLang="en-US" sz="2800" b="0" i="1" smtClean="0">
                            <a:latin typeface="Cambria Math" panose="02040503050406030204" pitchFamily="18" charset="0"/>
                          </a:rPr>
                        </m:ctrlPr>
                      </m:sSubPr>
                      <m:e>
                        <m:r>
                          <a:rPr lang="en-US" altLang="en-US" sz="2800" b="0" i="1" smtClean="0">
                            <a:latin typeface="Cambria Math" panose="02040503050406030204" pitchFamily="18" charset="0"/>
                          </a:rPr>
                          <m:t>𝜋</m:t>
                        </m:r>
                      </m:e>
                      <m:sub>
                        <m:r>
                          <a:rPr lang="en-US" altLang="en-US" sz="2800" b="0" i="1" smtClean="0">
                            <a:latin typeface="Cambria Math" panose="02040503050406030204" pitchFamily="18" charset="0"/>
                          </a:rPr>
                          <m:t>𝑆𝑄</m:t>
                        </m:r>
                      </m:sub>
                    </m:sSub>
                    <m:r>
                      <a:rPr lang="en-US" altLang="en-US" sz="2800" b="0" i="1" smtClean="0">
                        <a:latin typeface="Cambria Math" panose="02040503050406030204" pitchFamily="18" charset="0"/>
                      </a:rPr>
                      <m:t>=900, </m:t>
                    </m:r>
                    <m:sSub>
                      <m:sSubPr>
                        <m:ctrlPr>
                          <a:rPr lang="en-US" altLang="en-US" sz="2800" b="0" i="1" smtClean="0">
                            <a:latin typeface="Cambria Math" panose="02040503050406030204" pitchFamily="18" charset="0"/>
                          </a:rPr>
                        </m:ctrlPr>
                      </m:sSubPr>
                      <m:e>
                        <m:r>
                          <a:rPr lang="en-US" altLang="en-US" sz="2800" b="0" i="1" smtClean="0">
                            <a:latin typeface="Cambria Math" panose="02040503050406030204" pitchFamily="18" charset="0"/>
                          </a:rPr>
                          <m:t>𝜋</m:t>
                        </m:r>
                      </m:e>
                      <m:sub>
                        <m:r>
                          <a:rPr lang="en-US" altLang="en-US" sz="2800" b="0" i="1" smtClean="0">
                            <a:latin typeface="Cambria Math" panose="02040503050406030204" pitchFamily="18" charset="0"/>
                          </a:rPr>
                          <m:t>𝑀𝐻</m:t>
                        </m:r>
                      </m:sub>
                    </m:sSub>
                    <m:r>
                      <a:rPr lang="en-US" altLang="en-US" sz="2800" b="0" i="1" smtClean="0">
                        <a:latin typeface="Cambria Math" panose="02040503050406030204" pitchFamily="18" charset="0"/>
                      </a:rPr>
                      <m:t>=900;</m:t>
                    </m:r>
                    <m:sSub>
                      <m:sSubPr>
                        <m:ctrlPr>
                          <a:rPr lang="en-US" altLang="en-US" sz="2800" b="0" i="1" smtClean="0">
                            <a:latin typeface="Cambria Math" panose="02040503050406030204" pitchFamily="18" charset="0"/>
                          </a:rPr>
                        </m:ctrlPr>
                      </m:sSubPr>
                      <m:e>
                        <m:r>
                          <a:rPr lang="en-US" altLang="en-US" sz="2800" b="0" i="1" smtClean="0">
                            <a:latin typeface="Cambria Math" panose="02040503050406030204" pitchFamily="18" charset="0"/>
                          </a:rPr>
                          <m:t>𝜋</m:t>
                        </m:r>
                      </m:e>
                      <m:sub>
                        <m:r>
                          <a:rPr lang="en-US" altLang="en-US" sz="2800" b="0" i="1" smtClean="0">
                            <a:latin typeface="Cambria Math" panose="02040503050406030204" pitchFamily="18" charset="0"/>
                          </a:rPr>
                          <m:t>𝑡𝑜𝑡𝑎𝑙</m:t>
                        </m:r>
                      </m:sub>
                    </m:sSub>
                    <m:r>
                      <a:rPr lang="en-US" altLang="en-US" sz="2800" b="0" i="1" smtClean="0">
                        <a:latin typeface="Cambria Math" panose="02040503050406030204" pitchFamily="18" charset="0"/>
                      </a:rPr>
                      <m:t>=1800</m:t>
                    </m:r>
                  </m:oMath>
                </a14:m>
                <a:endParaRPr lang="en-US" altLang="en-US" sz="2800" b="0" dirty="0" smtClean="0">
                  <a:latin typeface="Book Antiqua" panose="02040602050305030304" pitchFamily="18" charset="0"/>
                </a:endParaRPr>
              </a:p>
              <a:p>
                <a:pPr eaLnBrk="1" hangingPunct="1">
                  <a:buFont typeface="Arial" panose="020B0604020202020204" pitchFamily="34" charset="0"/>
                  <a:buChar char="•"/>
                </a:pPr>
                <a:r>
                  <a:rPr lang="en-US" altLang="en-US" sz="2800" b="0" dirty="0" smtClean="0">
                    <a:latin typeface="Book Antiqua" panose="02040602050305030304" pitchFamily="18" charset="0"/>
                  </a:rPr>
                  <a:t>In the </a:t>
                </a:r>
                <a:r>
                  <a:rPr lang="en-US" altLang="en-US" sz="2800" b="0" dirty="0" err="1" smtClean="0">
                    <a:latin typeface="Book Antiqua" panose="02040602050305030304" pitchFamily="18" charset="0"/>
                  </a:rPr>
                  <a:t>Stackelberg</a:t>
                </a:r>
                <a:r>
                  <a:rPr lang="en-US" altLang="en-US" sz="2800" b="0" dirty="0" smtClean="0">
                    <a:latin typeface="Book Antiqua" panose="02040602050305030304" pitchFamily="18" charset="0"/>
                  </a:rPr>
                  <a:t> </a:t>
                </a:r>
                <a:r>
                  <a:rPr lang="en-US" altLang="en-US" sz="2800" b="0" dirty="0" err="1" smtClean="0">
                    <a:latin typeface="Book Antiqua" panose="02040602050305030304" pitchFamily="18" charset="0"/>
                  </a:rPr>
                  <a:t>equlibirum</a:t>
                </a:r>
                <a:r>
                  <a:rPr lang="en-US" altLang="en-US" sz="2800" b="0" dirty="0" smtClean="0">
                    <a:latin typeface="Book Antiqua" panose="02040602050305030304" pitchFamily="18" charset="0"/>
                  </a:rPr>
                  <a:t>, profits were:</a:t>
                </a:r>
              </a:p>
              <a:p>
                <a:pPr lvl="1" eaLnBrk="1" hangingPunct="1">
                  <a:buFont typeface="Arial" panose="020B0604020202020204" pitchFamily="34" charset="0"/>
                  <a:buChar char="•"/>
                </a:pPr>
                <a14:m>
                  <m:oMath xmlns:m="http://schemas.openxmlformats.org/officeDocument/2006/math">
                    <m:sSub>
                      <m:sSubPr>
                        <m:ctrlPr>
                          <a:rPr lang="en-US" altLang="en-US" sz="2800" b="0" i="1" smtClean="0">
                            <a:latin typeface="Cambria Math" panose="02040503050406030204" pitchFamily="18" charset="0"/>
                          </a:rPr>
                        </m:ctrlPr>
                      </m:sSubPr>
                      <m:e>
                        <m:r>
                          <a:rPr lang="en-US" altLang="en-US" sz="2800" b="0" i="1" smtClean="0">
                            <a:latin typeface="Cambria Math" panose="02040503050406030204" pitchFamily="18" charset="0"/>
                          </a:rPr>
                          <m:t>𝜋</m:t>
                        </m:r>
                      </m:e>
                      <m:sub>
                        <m:r>
                          <a:rPr lang="en-US" altLang="en-US" sz="2800" b="0" i="1" smtClean="0">
                            <a:latin typeface="Cambria Math" panose="02040503050406030204" pitchFamily="18" charset="0"/>
                          </a:rPr>
                          <m:t>𝑆𝑄</m:t>
                        </m:r>
                      </m:sub>
                    </m:sSub>
                    <m:r>
                      <a:rPr lang="en-US" altLang="en-US" sz="2800" b="0" i="1" smtClean="0">
                        <a:latin typeface="Cambria Math" panose="02040503050406030204" pitchFamily="18" charset="0"/>
                      </a:rPr>
                      <m:t>=1012.5, </m:t>
                    </m:r>
                    <m:sSub>
                      <m:sSubPr>
                        <m:ctrlPr>
                          <a:rPr lang="en-US" altLang="en-US" sz="2800" b="0" i="1" smtClean="0">
                            <a:latin typeface="Cambria Math" panose="02040503050406030204" pitchFamily="18" charset="0"/>
                          </a:rPr>
                        </m:ctrlPr>
                      </m:sSubPr>
                      <m:e>
                        <m:r>
                          <a:rPr lang="en-US" altLang="en-US" sz="2800" b="0" i="1" smtClean="0">
                            <a:latin typeface="Cambria Math" panose="02040503050406030204" pitchFamily="18" charset="0"/>
                          </a:rPr>
                          <m:t>𝜋</m:t>
                        </m:r>
                      </m:e>
                      <m:sub>
                        <m:r>
                          <a:rPr lang="en-US" altLang="en-US" sz="2800" b="0" i="1" smtClean="0">
                            <a:latin typeface="Cambria Math" panose="02040503050406030204" pitchFamily="18" charset="0"/>
                          </a:rPr>
                          <m:t>𝑀𝐻</m:t>
                        </m:r>
                      </m:sub>
                    </m:sSub>
                    <m:r>
                      <a:rPr lang="en-US" altLang="en-US" sz="2800" b="0" i="1" smtClean="0">
                        <a:latin typeface="Cambria Math" panose="02040503050406030204" pitchFamily="18" charset="0"/>
                      </a:rPr>
                      <m:t>=506.25, </m:t>
                    </m:r>
                    <m:sSub>
                      <m:sSubPr>
                        <m:ctrlPr>
                          <a:rPr lang="en-US" altLang="en-US" sz="2800" b="0" i="1" smtClean="0">
                            <a:latin typeface="Cambria Math" panose="02040503050406030204" pitchFamily="18" charset="0"/>
                          </a:rPr>
                        </m:ctrlPr>
                      </m:sSubPr>
                      <m:e>
                        <m:r>
                          <a:rPr lang="en-US" altLang="en-US" sz="2800" b="0" i="1" smtClean="0">
                            <a:latin typeface="Cambria Math" panose="02040503050406030204" pitchFamily="18" charset="0"/>
                          </a:rPr>
                          <m:t>𝜋</m:t>
                        </m:r>
                      </m:e>
                      <m:sub>
                        <m:r>
                          <a:rPr lang="en-US" altLang="en-US" sz="2800" b="0" i="1" smtClean="0">
                            <a:latin typeface="Cambria Math" panose="02040503050406030204" pitchFamily="18" charset="0"/>
                          </a:rPr>
                          <m:t>𝑡𝑜𝑡𝑎𝑙</m:t>
                        </m:r>
                      </m:sub>
                    </m:sSub>
                    <m:r>
                      <a:rPr lang="en-US" altLang="en-US" sz="2800" b="0" i="1" smtClean="0">
                        <a:latin typeface="Cambria Math" panose="02040503050406030204" pitchFamily="18" charset="0"/>
                      </a:rPr>
                      <m:t>=1518.75</m:t>
                    </m:r>
                  </m:oMath>
                </a14:m>
                <a:endParaRPr lang="en-US" altLang="en-US" sz="2800" b="0" dirty="0" smtClean="0">
                  <a:latin typeface="Book Antiqua" panose="02040602050305030304" pitchFamily="18" charset="0"/>
                </a:endParaRPr>
              </a:p>
              <a:p>
                <a:pPr eaLnBrk="1" hangingPunct="1">
                  <a:buFont typeface="Arial" panose="020B0604020202020204" pitchFamily="34" charset="0"/>
                  <a:buChar char="•"/>
                </a:pPr>
                <a:r>
                  <a:rPr lang="en-US" altLang="en-US" sz="2800" b="0" dirty="0" smtClean="0">
                    <a:latin typeface="Book Antiqua" panose="02040602050305030304" pitchFamily="18" charset="0"/>
                  </a:rPr>
                  <a:t>Can airlines do better than these outcomes?</a:t>
                </a:r>
              </a:p>
            </p:txBody>
          </p:sp>
        </mc:Choice>
        <mc:Fallback xmlns="">
          <p:sp>
            <p:nvSpPr>
              <p:cNvPr id="63490" name="Rectangle 3"/>
              <p:cNvSpPr>
                <a:spLocks noGrp="1" noRot="1" noChangeAspect="1" noMove="1" noResize="1" noEditPoints="1" noAdjustHandles="1" noChangeArrowheads="1" noChangeShapeType="1" noTextEdit="1"/>
              </p:cNvSpPr>
              <p:nvPr>
                <p:ph idx="1"/>
              </p:nvPr>
            </p:nvSpPr>
            <p:spPr>
              <a:blipFill rotWithShape="0">
                <a:blip r:embed="rId2"/>
                <a:stretch>
                  <a:fillRect l="-1391" t="-2381"/>
                </a:stretch>
              </a:blipFill>
            </p:spPr>
            <p:txBody>
              <a:bodyPr/>
              <a:lstStyle/>
              <a:p>
                <a:r>
                  <a:rPr lang="en-SG">
                    <a:noFill/>
                  </a:rPr>
                  <a:t> </a:t>
                </a:r>
              </a:p>
            </p:txBody>
          </p:sp>
        </mc:Fallback>
      </mc:AlternateContent>
      <p:sp>
        <p:nvSpPr>
          <p:cNvPr id="2" name="Slide Number Placeholder 1"/>
          <p:cNvSpPr>
            <a:spLocks noGrp="1"/>
          </p:cNvSpPr>
          <p:nvPr>
            <p:ph type="sldNum" sz="quarter" idx="12"/>
          </p:nvPr>
        </p:nvSpPr>
        <p:spPr/>
        <p:txBody>
          <a:bodyPr/>
          <a:lstStyle/>
          <a:p>
            <a:fld id="{6C7F7493-75C9-45F8-B2CF-5DC88B23674E}" type="slidenum">
              <a:rPr lang="en-SG" smtClean="0"/>
              <a:t>4</a:t>
            </a:fld>
            <a:endParaRPr lang="en-SG"/>
          </a:p>
        </p:txBody>
      </p:sp>
    </p:spTree>
    <p:extLst>
      <p:ext uri="{BB962C8B-B14F-4D97-AF65-F5344CB8AC3E}">
        <p14:creationId xmlns:p14="http://schemas.microsoft.com/office/powerpoint/2010/main" val="288673979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2"/>
          <p:cNvSpPr>
            <a:spLocks noGrp="1" noChangeArrowheads="1"/>
          </p:cNvSpPr>
          <p:nvPr>
            <p:ph type="title"/>
          </p:nvPr>
        </p:nvSpPr>
        <p:spPr>
          <a:noFill/>
        </p:spPr>
        <p:txBody>
          <a:bodyPr/>
          <a:lstStyle/>
          <a:p>
            <a:pPr algn="ctr" eaLnBrk="1" hangingPunct="1"/>
            <a:r>
              <a:rPr lang="en-US" altLang="en-US" dirty="0" smtClean="0">
                <a:latin typeface="Book Antiqua" panose="02040602050305030304" pitchFamily="18" charset="0"/>
              </a:rPr>
              <a:t>Bertrand Games</a:t>
            </a:r>
          </a:p>
        </p:txBody>
      </p:sp>
      <mc:AlternateContent xmlns:mc="http://schemas.openxmlformats.org/markup-compatibility/2006" xmlns:a14="http://schemas.microsoft.com/office/drawing/2010/main">
        <mc:Choice Requires="a14">
          <p:sp>
            <p:nvSpPr>
              <p:cNvPr id="135170" name="Rectangle 3"/>
              <p:cNvSpPr>
                <a:spLocks noGrp="1" noChangeArrowheads="1"/>
              </p:cNvSpPr>
              <p:nvPr>
                <p:ph idx="1"/>
              </p:nvPr>
            </p:nvSpPr>
            <p:spPr/>
            <p:txBody>
              <a:bodyPr/>
              <a:lstStyle/>
              <a:p>
                <a:pPr eaLnBrk="1" hangingPunct="1"/>
                <a:r>
                  <a:rPr lang="en-US" altLang="en-US" dirty="0" smtClean="0">
                    <a:latin typeface="Book Antiqua" panose="02040602050305030304" pitchFamily="18" charset="0"/>
                  </a:rPr>
                  <a:t>By charging a price just one dollar lower ($39), SQ can steal all of MH’s consumers.</a:t>
                </a:r>
              </a:p>
              <a:p>
                <a:pPr eaLnBrk="1" hangingPunct="1"/>
                <a:r>
                  <a:rPr lang="en-US" altLang="en-US" dirty="0" smtClean="0">
                    <a:latin typeface="Book Antiqua" panose="02040602050305030304" pitchFamily="18" charset="0"/>
                  </a:rPr>
                  <a:t>Since </a:t>
                </a:r>
                <a14:m>
                  <m:oMath xmlns:m="http://schemas.openxmlformats.org/officeDocument/2006/math">
                    <m:r>
                      <a:rPr lang="en-US" altLang="en-US" b="0" i="1" smtClean="0">
                        <a:latin typeface="Cambria Math" panose="02040503050406030204" pitchFamily="18" charset="0"/>
                      </a:rPr>
                      <m:t>𝑃</m:t>
                    </m:r>
                    <m:r>
                      <a:rPr lang="en-US" altLang="en-US" b="0" i="1" smtClean="0">
                        <a:latin typeface="Cambria Math" panose="02040503050406030204" pitchFamily="18" charset="0"/>
                      </a:rPr>
                      <m:t>=100−</m:t>
                    </m:r>
                    <m:r>
                      <a:rPr lang="en-US" altLang="en-US" b="0" i="1" smtClean="0">
                        <a:latin typeface="Cambria Math" panose="02040503050406030204" pitchFamily="18" charset="0"/>
                      </a:rPr>
                      <m:t>𝑄</m:t>
                    </m:r>
                  </m:oMath>
                </a14:m>
                <a:r>
                  <a:rPr lang="en-US" altLang="en-US" dirty="0" smtClean="0">
                    <a:latin typeface="Book Antiqua" panose="02040602050305030304" pitchFamily="18" charset="0"/>
                  </a:rPr>
                  <a:t>, </a:t>
                </a:r>
                <a14:m>
                  <m:oMath xmlns:m="http://schemas.openxmlformats.org/officeDocument/2006/math">
                    <m:r>
                      <a:rPr lang="en-US" altLang="en-US" b="0" i="1" smtClean="0">
                        <a:latin typeface="Cambria Math" panose="02040503050406030204" pitchFamily="18" charset="0"/>
                      </a:rPr>
                      <m:t>𝑄</m:t>
                    </m:r>
                    <m:r>
                      <a:rPr lang="en-US" altLang="en-US" b="0" i="1" smtClean="0">
                        <a:latin typeface="Cambria Math" panose="02040503050406030204" pitchFamily="18" charset="0"/>
                      </a:rPr>
                      <m:t>=100−</m:t>
                    </m:r>
                    <m:r>
                      <a:rPr lang="en-US" altLang="en-US" b="0" i="1" smtClean="0">
                        <a:latin typeface="Cambria Math" panose="02040503050406030204" pitchFamily="18" charset="0"/>
                      </a:rPr>
                      <m:t>𝑃</m:t>
                    </m:r>
                  </m:oMath>
                </a14:m>
                <a:r>
                  <a:rPr lang="en-US" altLang="en-US" dirty="0" smtClean="0">
                    <a:latin typeface="Book Antiqua" panose="02040602050305030304" pitchFamily="18" charset="0"/>
                  </a:rPr>
                  <a:t>.</a:t>
                </a:r>
              </a:p>
              <a:p>
                <a:pPr eaLnBrk="1" hangingPunct="1"/>
                <a:r>
                  <a:rPr lang="en-US" altLang="en-US" dirty="0" smtClean="0">
                    <a:latin typeface="Book Antiqua" panose="02040602050305030304" pitchFamily="18" charset="0"/>
                  </a:rPr>
                  <a:t> Therefore, at $39, SQ sells </a:t>
                </a:r>
                <a14:m>
                  <m:oMath xmlns:m="http://schemas.openxmlformats.org/officeDocument/2006/math">
                    <m:r>
                      <a:rPr lang="en-US" altLang="en-US" b="0" i="1" smtClean="0">
                        <a:latin typeface="Cambria Math" panose="02040503050406030204" pitchFamily="18" charset="0"/>
                      </a:rPr>
                      <m:t>100−39=61 </m:t>
                    </m:r>
                  </m:oMath>
                </a14:m>
                <a:r>
                  <a:rPr lang="en-US" altLang="en-US" dirty="0" smtClean="0">
                    <a:solidFill>
                      <a:srgbClr val="C00000"/>
                    </a:solidFill>
                    <a:latin typeface="Book Antiqua" panose="02040602050305030304" pitchFamily="18" charset="0"/>
                  </a:rPr>
                  <a:t> </a:t>
                </a:r>
                <a:r>
                  <a:rPr lang="en-US" altLang="en-US" dirty="0" smtClean="0">
                    <a:latin typeface="Book Antiqua" panose="02040602050305030304" pitchFamily="18" charset="0"/>
                  </a:rPr>
                  <a:t>airline seats.</a:t>
                </a:r>
              </a:p>
              <a:p>
                <a:pPr eaLnBrk="1" hangingPunct="1"/>
                <a:r>
                  <a:rPr lang="en-US" altLang="en-US" dirty="0" smtClean="0">
                    <a:latin typeface="Book Antiqua" panose="02040602050305030304" pitchFamily="18" charset="0"/>
                  </a:rPr>
                  <a:t>SQ’s profit is </a:t>
                </a:r>
                <a14:m>
                  <m:oMath xmlns:m="http://schemas.openxmlformats.org/officeDocument/2006/math">
                    <m:d>
                      <m:dPr>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39−10</m:t>
                        </m:r>
                      </m:e>
                    </m:d>
                    <m:r>
                      <a:rPr lang="en-US" altLang="en-US" b="0" i="1" smtClean="0">
                        <a:latin typeface="Cambria Math" panose="02040503050406030204" pitchFamily="18" charset="0"/>
                        <a:ea typeface="Cambria Math" panose="02040503050406030204" pitchFamily="18" charset="0"/>
                      </a:rPr>
                      <m:t>×61=1769</m:t>
                    </m:r>
                  </m:oMath>
                </a14:m>
                <a:endParaRPr lang="en-US" altLang="en-US" dirty="0" smtClean="0">
                  <a:latin typeface="Book Antiqua" panose="02040602050305030304" pitchFamily="18" charset="0"/>
                </a:endParaRPr>
              </a:p>
              <a:p>
                <a:pPr eaLnBrk="1" hangingPunct="1"/>
                <a:r>
                  <a:rPr lang="en-US" altLang="en-US" dirty="0" smtClean="0">
                    <a:latin typeface="Book Antiqua" panose="02040602050305030304" pitchFamily="18" charset="0"/>
                  </a:rPr>
                  <a:t>MH’s profit is 0.</a:t>
                </a:r>
              </a:p>
            </p:txBody>
          </p:sp>
        </mc:Choice>
        <mc:Fallback xmlns="">
          <p:sp>
            <p:nvSpPr>
              <p:cNvPr id="135170" name="Rectangle 3"/>
              <p:cNvSpPr>
                <a:spLocks noGrp="1" noRot="1" noChangeAspect="1" noMove="1" noResize="1" noEditPoints="1" noAdjustHandles="1" noChangeArrowheads="1" noChangeShapeType="1" noTextEdit="1"/>
              </p:cNvSpPr>
              <p:nvPr>
                <p:ph idx="1"/>
              </p:nvPr>
            </p:nvSpPr>
            <p:spPr>
              <a:blipFill rotWithShape="0">
                <a:blip r:embed="rId2"/>
                <a:stretch>
                  <a:fillRect l="-1391" t="-2381" r="-696"/>
                </a:stretch>
              </a:blipFill>
            </p:spPr>
            <p:txBody>
              <a:bodyPr/>
              <a:lstStyle/>
              <a:p>
                <a:r>
                  <a:rPr lang="en-SG">
                    <a:noFill/>
                  </a:rPr>
                  <a:t> </a:t>
                </a:r>
              </a:p>
            </p:txBody>
          </p:sp>
        </mc:Fallback>
      </mc:AlternateContent>
      <p:sp>
        <p:nvSpPr>
          <p:cNvPr id="2" name="Slide Number Placeholder 1"/>
          <p:cNvSpPr>
            <a:spLocks noGrp="1"/>
          </p:cNvSpPr>
          <p:nvPr>
            <p:ph type="sldNum" sz="quarter" idx="12"/>
          </p:nvPr>
        </p:nvSpPr>
        <p:spPr/>
        <p:txBody>
          <a:bodyPr/>
          <a:lstStyle/>
          <a:p>
            <a:fld id="{6C7F7493-75C9-45F8-B2CF-5DC88B23674E}" type="slidenum">
              <a:rPr lang="en-SG" smtClean="0"/>
              <a:t>40</a:t>
            </a:fld>
            <a:endParaRPr lang="en-SG"/>
          </a:p>
        </p:txBody>
      </p:sp>
    </p:spTree>
    <p:extLst>
      <p:ext uri="{BB962C8B-B14F-4D97-AF65-F5344CB8AC3E}">
        <p14:creationId xmlns:p14="http://schemas.microsoft.com/office/powerpoint/2010/main" val="381848024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2"/>
          <p:cNvSpPr>
            <a:spLocks noGrp="1" noChangeArrowheads="1"/>
          </p:cNvSpPr>
          <p:nvPr>
            <p:ph type="title"/>
          </p:nvPr>
        </p:nvSpPr>
        <p:spPr>
          <a:noFill/>
        </p:spPr>
        <p:txBody>
          <a:bodyPr/>
          <a:lstStyle/>
          <a:p>
            <a:pPr algn="ctr" eaLnBrk="1" hangingPunct="1"/>
            <a:r>
              <a:rPr lang="en-US" altLang="en-US" dirty="0" smtClean="0">
                <a:latin typeface="Book Antiqua" panose="02040602050305030304" pitchFamily="18" charset="0"/>
              </a:rPr>
              <a:t>Bertrand Games</a:t>
            </a:r>
          </a:p>
        </p:txBody>
      </p:sp>
      <mc:AlternateContent xmlns:mc="http://schemas.openxmlformats.org/markup-compatibility/2006" xmlns:a14="http://schemas.microsoft.com/office/drawing/2010/main">
        <mc:Choice Requires="a14">
          <p:sp>
            <p:nvSpPr>
              <p:cNvPr id="135170" name="Rectangle 3"/>
              <p:cNvSpPr>
                <a:spLocks noGrp="1" noChangeArrowheads="1"/>
              </p:cNvSpPr>
              <p:nvPr>
                <p:ph idx="1"/>
              </p:nvPr>
            </p:nvSpPr>
            <p:spPr/>
            <p:txBody>
              <a:bodyPr/>
              <a:lstStyle/>
              <a:p>
                <a:pPr eaLnBrk="1" hangingPunct="1"/>
                <a:r>
                  <a:rPr lang="en-US" altLang="en-US" dirty="0" smtClean="0">
                    <a:latin typeface="Book Antiqua" panose="02040602050305030304" pitchFamily="18" charset="0"/>
                  </a:rPr>
                  <a:t>MH can respond by charging a price one additional dollar lower ($38). Now MH steals all of SQ’s consumers.</a:t>
                </a:r>
              </a:p>
              <a:p>
                <a:pPr eaLnBrk="1" hangingPunct="1"/>
                <a:r>
                  <a:rPr lang="en-US" altLang="en-US" dirty="0" smtClean="0">
                    <a:latin typeface="Book Antiqua" panose="02040602050305030304" pitchFamily="18" charset="0"/>
                  </a:rPr>
                  <a:t>Since </a:t>
                </a:r>
                <a14:m>
                  <m:oMath xmlns:m="http://schemas.openxmlformats.org/officeDocument/2006/math">
                    <m:r>
                      <a:rPr lang="en-US" altLang="en-US" b="0" i="1" smtClean="0">
                        <a:latin typeface="Cambria Math" panose="02040503050406030204" pitchFamily="18" charset="0"/>
                      </a:rPr>
                      <m:t>𝑃</m:t>
                    </m:r>
                    <m:r>
                      <a:rPr lang="en-US" altLang="en-US" b="0" i="1" smtClean="0">
                        <a:latin typeface="Cambria Math" panose="02040503050406030204" pitchFamily="18" charset="0"/>
                      </a:rPr>
                      <m:t>=100−</m:t>
                    </m:r>
                    <m:r>
                      <a:rPr lang="en-US" altLang="en-US" b="0" i="1" smtClean="0">
                        <a:latin typeface="Cambria Math" panose="02040503050406030204" pitchFamily="18" charset="0"/>
                      </a:rPr>
                      <m:t>𝑄</m:t>
                    </m:r>
                  </m:oMath>
                </a14:m>
                <a:r>
                  <a:rPr lang="en-US" altLang="en-US" dirty="0" smtClean="0">
                    <a:latin typeface="Book Antiqua" panose="02040602050305030304" pitchFamily="18" charset="0"/>
                  </a:rPr>
                  <a:t>, </a:t>
                </a:r>
                <a14:m>
                  <m:oMath xmlns:m="http://schemas.openxmlformats.org/officeDocument/2006/math">
                    <m:r>
                      <a:rPr lang="en-US" altLang="en-US" b="0" i="1" smtClean="0">
                        <a:latin typeface="Cambria Math" panose="02040503050406030204" pitchFamily="18" charset="0"/>
                      </a:rPr>
                      <m:t>𝑄</m:t>
                    </m:r>
                    <m:r>
                      <a:rPr lang="en-US" altLang="en-US" b="0" i="1" smtClean="0">
                        <a:latin typeface="Cambria Math" panose="02040503050406030204" pitchFamily="18" charset="0"/>
                      </a:rPr>
                      <m:t>=100−</m:t>
                    </m:r>
                    <m:r>
                      <a:rPr lang="en-US" altLang="en-US" b="0" i="1" smtClean="0">
                        <a:latin typeface="Cambria Math" panose="02040503050406030204" pitchFamily="18" charset="0"/>
                      </a:rPr>
                      <m:t>𝑃</m:t>
                    </m:r>
                  </m:oMath>
                </a14:m>
                <a:r>
                  <a:rPr lang="en-US" altLang="en-US" dirty="0" smtClean="0">
                    <a:latin typeface="Book Antiqua" panose="02040602050305030304" pitchFamily="18" charset="0"/>
                  </a:rPr>
                  <a:t>.</a:t>
                </a:r>
              </a:p>
              <a:p>
                <a:pPr eaLnBrk="1" hangingPunct="1"/>
                <a:r>
                  <a:rPr lang="en-US" altLang="en-US" dirty="0" smtClean="0">
                    <a:latin typeface="Book Antiqua" panose="02040602050305030304" pitchFamily="18" charset="0"/>
                  </a:rPr>
                  <a:t>Therefore, at $38, MH sells </a:t>
                </a:r>
                <a14:m>
                  <m:oMath xmlns:m="http://schemas.openxmlformats.org/officeDocument/2006/math">
                    <m:r>
                      <a:rPr lang="en-US" altLang="en-US" b="0" i="1" smtClean="0">
                        <a:latin typeface="Cambria Math" panose="02040503050406030204" pitchFamily="18" charset="0"/>
                      </a:rPr>
                      <m:t>100−38=62 </m:t>
                    </m:r>
                  </m:oMath>
                </a14:m>
                <a:r>
                  <a:rPr lang="en-US" altLang="en-US" dirty="0" smtClean="0">
                    <a:solidFill>
                      <a:srgbClr val="C00000"/>
                    </a:solidFill>
                    <a:latin typeface="Book Antiqua" panose="02040602050305030304" pitchFamily="18" charset="0"/>
                  </a:rPr>
                  <a:t> </a:t>
                </a:r>
                <a:r>
                  <a:rPr lang="en-US" altLang="en-US" dirty="0" smtClean="0">
                    <a:latin typeface="Book Antiqua" panose="02040602050305030304" pitchFamily="18" charset="0"/>
                  </a:rPr>
                  <a:t>airline seats.</a:t>
                </a:r>
              </a:p>
              <a:p>
                <a:pPr eaLnBrk="1" hangingPunct="1"/>
                <a:r>
                  <a:rPr lang="en-US" altLang="en-US" dirty="0" smtClean="0">
                    <a:latin typeface="Book Antiqua" panose="02040602050305030304" pitchFamily="18" charset="0"/>
                  </a:rPr>
                  <a:t>MH’s profit is </a:t>
                </a:r>
                <a14:m>
                  <m:oMath xmlns:m="http://schemas.openxmlformats.org/officeDocument/2006/math">
                    <m:d>
                      <m:dPr>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38−10</m:t>
                        </m:r>
                      </m:e>
                    </m:d>
                    <m:r>
                      <a:rPr lang="en-US" altLang="en-US" b="0" i="1" smtClean="0">
                        <a:latin typeface="Cambria Math" panose="02040503050406030204" pitchFamily="18" charset="0"/>
                        <a:ea typeface="Cambria Math" panose="02040503050406030204" pitchFamily="18" charset="0"/>
                      </a:rPr>
                      <m:t>×62=1736</m:t>
                    </m:r>
                  </m:oMath>
                </a14:m>
                <a:endParaRPr lang="en-US" altLang="en-US" dirty="0" smtClean="0">
                  <a:latin typeface="Book Antiqua" panose="02040602050305030304" pitchFamily="18" charset="0"/>
                </a:endParaRPr>
              </a:p>
              <a:p>
                <a:pPr eaLnBrk="1" hangingPunct="1"/>
                <a:r>
                  <a:rPr lang="en-US" altLang="en-US" dirty="0" smtClean="0">
                    <a:latin typeface="Book Antiqua" panose="02040602050305030304" pitchFamily="18" charset="0"/>
                  </a:rPr>
                  <a:t>SQ’s profit is 0.</a:t>
                </a:r>
              </a:p>
            </p:txBody>
          </p:sp>
        </mc:Choice>
        <mc:Fallback xmlns="">
          <p:sp>
            <p:nvSpPr>
              <p:cNvPr id="135170" name="Rectangle 3"/>
              <p:cNvSpPr>
                <a:spLocks noGrp="1" noRot="1" noChangeAspect="1" noMove="1" noResize="1" noEditPoints="1" noAdjustHandles="1" noChangeArrowheads="1" noChangeShapeType="1" noTextEdit="1"/>
              </p:cNvSpPr>
              <p:nvPr>
                <p:ph idx="1"/>
              </p:nvPr>
            </p:nvSpPr>
            <p:spPr>
              <a:blipFill rotWithShape="0">
                <a:blip r:embed="rId2"/>
                <a:stretch>
                  <a:fillRect l="-1391" t="-2381"/>
                </a:stretch>
              </a:blipFill>
            </p:spPr>
            <p:txBody>
              <a:bodyPr/>
              <a:lstStyle/>
              <a:p>
                <a:r>
                  <a:rPr lang="en-SG">
                    <a:noFill/>
                  </a:rPr>
                  <a:t> </a:t>
                </a:r>
              </a:p>
            </p:txBody>
          </p:sp>
        </mc:Fallback>
      </mc:AlternateContent>
      <p:sp>
        <p:nvSpPr>
          <p:cNvPr id="2" name="Slide Number Placeholder 1"/>
          <p:cNvSpPr>
            <a:spLocks noGrp="1"/>
          </p:cNvSpPr>
          <p:nvPr>
            <p:ph type="sldNum" sz="quarter" idx="12"/>
          </p:nvPr>
        </p:nvSpPr>
        <p:spPr/>
        <p:txBody>
          <a:bodyPr/>
          <a:lstStyle/>
          <a:p>
            <a:fld id="{6C7F7493-75C9-45F8-B2CF-5DC88B23674E}" type="slidenum">
              <a:rPr lang="en-SG" smtClean="0"/>
              <a:t>41</a:t>
            </a:fld>
            <a:endParaRPr lang="en-SG"/>
          </a:p>
        </p:txBody>
      </p:sp>
    </p:spTree>
    <p:extLst>
      <p:ext uri="{BB962C8B-B14F-4D97-AF65-F5344CB8AC3E}">
        <p14:creationId xmlns:p14="http://schemas.microsoft.com/office/powerpoint/2010/main" val="14806868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2"/>
          <p:cNvSpPr>
            <a:spLocks noGrp="1" noChangeArrowheads="1"/>
          </p:cNvSpPr>
          <p:nvPr>
            <p:ph type="title"/>
          </p:nvPr>
        </p:nvSpPr>
        <p:spPr>
          <a:noFill/>
        </p:spPr>
        <p:txBody>
          <a:bodyPr/>
          <a:lstStyle/>
          <a:p>
            <a:pPr algn="ctr" eaLnBrk="1" hangingPunct="1"/>
            <a:r>
              <a:rPr lang="en-US" altLang="en-US" dirty="0" smtClean="0">
                <a:latin typeface="Book Antiqua" panose="02040602050305030304" pitchFamily="18" charset="0"/>
              </a:rPr>
              <a:t>Bertrand Games</a:t>
            </a:r>
          </a:p>
        </p:txBody>
      </p:sp>
      <mc:AlternateContent xmlns:mc="http://schemas.openxmlformats.org/markup-compatibility/2006" xmlns:a14="http://schemas.microsoft.com/office/drawing/2010/main">
        <mc:Choice Requires="a14">
          <p:sp>
            <p:nvSpPr>
              <p:cNvPr id="135170" name="Rectangle 3"/>
              <p:cNvSpPr>
                <a:spLocks noGrp="1" noChangeArrowheads="1"/>
              </p:cNvSpPr>
              <p:nvPr>
                <p:ph idx="1"/>
              </p:nvPr>
            </p:nvSpPr>
            <p:spPr/>
            <p:txBody>
              <a:bodyPr/>
              <a:lstStyle/>
              <a:p>
                <a:r>
                  <a:rPr lang="en-US" altLang="en-US" dirty="0" smtClean="0">
                    <a:latin typeface="Book Antiqua" panose="02040602050305030304" pitchFamily="18" charset="0"/>
                  </a:rPr>
                  <a:t>Now, SQ responds by charging a price one additional dollar lower ($37) and steals all of MH’s consumers.</a:t>
                </a:r>
              </a:p>
              <a:p>
                <a:pPr eaLnBrk="1" hangingPunct="1"/>
                <a:r>
                  <a:rPr lang="en-US" altLang="en-US" dirty="0" smtClean="0">
                    <a:latin typeface="Book Antiqua" panose="02040602050305030304" pitchFamily="18" charset="0"/>
                  </a:rPr>
                  <a:t>SQ’s profit is </a:t>
                </a:r>
                <a14:m>
                  <m:oMath xmlns:m="http://schemas.openxmlformats.org/officeDocument/2006/math">
                    <m:d>
                      <m:dPr>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37−10</m:t>
                        </m:r>
                      </m:e>
                    </m:d>
                    <m:r>
                      <a:rPr lang="en-US" altLang="en-US" b="0" i="1" smtClean="0">
                        <a:latin typeface="Cambria Math" panose="02040503050406030204" pitchFamily="18" charset="0"/>
                        <a:ea typeface="Cambria Math" panose="02040503050406030204" pitchFamily="18" charset="0"/>
                      </a:rPr>
                      <m:t>×63=1701</m:t>
                    </m:r>
                  </m:oMath>
                </a14:m>
                <a:endParaRPr lang="en-US" altLang="en-US" dirty="0" smtClean="0">
                  <a:latin typeface="Book Antiqua" panose="02040602050305030304" pitchFamily="18" charset="0"/>
                </a:endParaRPr>
              </a:p>
              <a:p>
                <a:pPr eaLnBrk="1" hangingPunct="1"/>
                <a:r>
                  <a:rPr lang="en-US" altLang="en-US" dirty="0" smtClean="0">
                    <a:latin typeface="Book Antiqua" panose="02040602050305030304" pitchFamily="18" charset="0"/>
                  </a:rPr>
                  <a:t>MH’s profit is 0.</a:t>
                </a:r>
              </a:p>
            </p:txBody>
          </p:sp>
        </mc:Choice>
        <mc:Fallback xmlns="">
          <p:sp>
            <p:nvSpPr>
              <p:cNvPr id="135170" name="Rectangle 3"/>
              <p:cNvSpPr>
                <a:spLocks noGrp="1" noRot="1" noChangeAspect="1" noMove="1" noResize="1" noEditPoints="1" noAdjustHandles="1" noChangeArrowheads="1" noChangeShapeType="1" noTextEdit="1"/>
              </p:cNvSpPr>
              <p:nvPr>
                <p:ph idx="1"/>
              </p:nvPr>
            </p:nvSpPr>
            <p:spPr>
              <a:blipFill rotWithShape="0">
                <a:blip r:embed="rId2"/>
                <a:stretch>
                  <a:fillRect l="-1391" t="-2381"/>
                </a:stretch>
              </a:blipFill>
            </p:spPr>
            <p:txBody>
              <a:bodyPr/>
              <a:lstStyle/>
              <a:p>
                <a:r>
                  <a:rPr lang="en-SG">
                    <a:noFill/>
                  </a:rPr>
                  <a:t> </a:t>
                </a:r>
              </a:p>
            </p:txBody>
          </p:sp>
        </mc:Fallback>
      </mc:AlternateContent>
      <p:sp>
        <p:nvSpPr>
          <p:cNvPr id="2" name="Slide Number Placeholder 1"/>
          <p:cNvSpPr>
            <a:spLocks noGrp="1"/>
          </p:cNvSpPr>
          <p:nvPr>
            <p:ph type="sldNum" sz="quarter" idx="12"/>
          </p:nvPr>
        </p:nvSpPr>
        <p:spPr/>
        <p:txBody>
          <a:bodyPr/>
          <a:lstStyle/>
          <a:p>
            <a:fld id="{6C7F7493-75C9-45F8-B2CF-5DC88B23674E}" type="slidenum">
              <a:rPr lang="en-SG" smtClean="0"/>
              <a:t>42</a:t>
            </a:fld>
            <a:endParaRPr lang="en-SG"/>
          </a:p>
        </p:txBody>
      </p:sp>
    </p:spTree>
    <p:extLst>
      <p:ext uri="{BB962C8B-B14F-4D97-AF65-F5344CB8AC3E}">
        <p14:creationId xmlns:p14="http://schemas.microsoft.com/office/powerpoint/2010/main" val="150289696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Book Antiqua" panose="02040602050305030304" pitchFamily="18" charset="0"/>
              </a:rPr>
              <a:t>Bertrand Games</a:t>
            </a:r>
            <a:endParaRPr lang="en-SG" dirty="0">
              <a:latin typeface="Book Antiqua" panose="02040602050305030304"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09194639"/>
              </p:ext>
            </p:extLst>
          </p:nvPr>
        </p:nvGraphicFramePr>
        <p:xfrm>
          <a:off x="461318" y="1866815"/>
          <a:ext cx="6787979" cy="4114800"/>
        </p:xfrm>
        <a:graphic>
          <a:graphicData uri="http://schemas.openxmlformats.org/drawingml/2006/table">
            <a:tbl>
              <a:tblPr firstRow="1" bandRow="1">
                <a:tableStyleId>{5C22544A-7EE6-4342-B048-85BDC9FD1C3A}</a:tableStyleId>
              </a:tblPr>
              <a:tblGrid>
                <a:gridCol w="1441622"/>
                <a:gridCol w="2702011"/>
                <a:gridCol w="2644346"/>
              </a:tblGrid>
              <a:tr h="370840">
                <a:tc>
                  <a:txBody>
                    <a:bodyPr/>
                    <a:lstStyle/>
                    <a:p>
                      <a:pPr algn="ctr"/>
                      <a:r>
                        <a:rPr lang="en-US" sz="2400" dirty="0" smtClean="0"/>
                        <a:t>Price ($)</a:t>
                      </a:r>
                      <a:endParaRPr lang="en-SG" sz="2400" dirty="0"/>
                    </a:p>
                  </a:txBody>
                  <a:tcPr/>
                </a:tc>
                <a:tc>
                  <a:txBody>
                    <a:bodyPr/>
                    <a:lstStyle/>
                    <a:p>
                      <a:pPr algn="ctr"/>
                      <a:r>
                        <a:rPr lang="en-US" sz="2400" dirty="0" smtClean="0"/>
                        <a:t>Singapore Airlines</a:t>
                      </a:r>
                      <a:endParaRPr lang="en-SG" sz="2400" dirty="0"/>
                    </a:p>
                  </a:txBody>
                  <a:tcPr/>
                </a:tc>
                <a:tc>
                  <a:txBody>
                    <a:bodyPr/>
                    <a:lstStyle/>
                    <a:p>
                      <a:pPr algn="ctr"/>
                      <a:r>
                        <a:rPr lang="en-US" sz="2400" dirty="0" smtClean="0"/>
                        <a:t>Malaysia Airlines</a:t>
                      </a:r>
                      <a:endParaRPr lang="en-SG" sz="2400" dirty="0"/>
                    </a:p>
                  </a:txBody>
                  <a:tcPr/>
                </a:tc>
              </a:tr>
              <a:tr h="370840">
                <a:tc>
                  <a:txBody>
                    <a:bodyPr/>
                    <a:lstStyle/>
                    <a:p>
                      <a:pPr algn="ctr"/>
                      <a:r>
                        <a:rPr lang="en-US" sz="2400" dirty="0" smtClean="0"/>
                        <a:t>40</a:t>
                      </a:r>
                      <a:endParaRPr lang="en-SG" sz="2400" dirty="0"/>
                    </a:p>
                  </a:txBody>
                  <a:tcPr/>
                </a:tc>
                <a:tc>
                  <a:txBody>
                    <a:bodyPr/>
                    <a:lstStyle/>
                    <a:p>
                      <a:pPr algn="ctr"/>
                      <a:r>
                        <a:rPr lang="en-US" sz="2400" dirty="0" smtClean="0"/>
                        <a:t>$900</a:t>
                      </a:r>
                      <a:endParaRPr lang="en-SG" sz="2400" dirty="0"/>
                    </a:p>
                  </a:txBody>
                  <a:tcPr/>
                </a:tc>
                <a:tc>
                  <a:txBody>
                    <a:bodyPr/>
                    <a:lstStyle/>
                    <a:p>
                      <a:pPr algn="ctr"/>
                      <a:r>
                        <a:rPr lang="en-US" sz="2400" dirty="0" smtClean="0"/>
                        <a:t>$900</a:t>
                      </a:r>
                      <a:endParaRPr lang="en-SG" sz="2400" dirty="0"/>
                    </a:p>
                  </a:txBody>
                  <a:tcPr/>
                </a:tc>
              </a:tr>
              <a:tr h="370840">
                <a:tc>
                  <a:txBody>
                    <a:bodyPr/>
                    <a:lstStyle/>
                    <a:p>
                      <a:pPr algn="ctr"/>
                      <a:r>
                        <a:rPr lang="en-US" sz="2400" dirty="0" smtClean="0"/>
                        <a:t>39</a:t>
                      </a:r>
                      <a:endParaRPr lang="en-SG" sz="2400" dirty="0"/>
                    </a:p>
                  </a:txBody>
                  <a:tcPr/>
                </a:tc>
                <a:tc>
                  <a:txBody>
                    <a:bodyPr/>
                    <a:lstStyle/>
                    <a:p>
                      <a:pPr algn="ctr"/>
                      <a:r>
                        <a:rPr lang="en-US" sz="2400" dirty="0" smtClean="0"/>
                        <a:t>$1769</a:t>
                      </a:r>
                      <a:endParaRPr lang="en-SG" sz="2400" dirty="0"/>
                    </a:p>
                  </a:txBody>
                  <a:tcPr/>
                </a:tc>
                <a:tc>
                  <a:txBody>
                    <a:bodyPr/>
                    <a:lstStyle/>
                    <a:p>
                      <a:pPr algn="ctr"/>
                      <a:r>
                        <a:rPr lang="en-US" sz="2400" dirty="0" smtClean="0"/>
                        <a:t>$0</a:t>
                      </a:r>
                      <a:endParaRPr lang="en-SG" sz="2400" dirty="0"/>
                    </a:p>
                  </a:txBody>
                  <a:tcPr/>
                </a:tc>
              </a:tr>
              <a:tr h="370840">
                <a:tc>
                  <a:txBody>
                    <a:bodyPr/>
                    <a:lstStyle/>
                    <a:p>
                      <a:pPr algn="ctr"/>
                      <a:r>
                        <a:rPr lang="en-US" sz="2400" dirty="0" smtClean="0"/>
                        <a:t>38</a:t>
                      </a:r>
                      <a:endParaRPr lang="en-SG" sz="2400" dirty="0"/>
                    </a:p>
                  </a:txBody>
                  <a:tcPr/>
                </a:tc>
                <a:tc>
                  <a:txBody>
                    <a:bodyPr/>
                    <a:lstStyle/>
                    <a:p>
                      <a:pPr algn="ctr"/>
                      <a:r>
                        <a:rPr lang="en-US" sz="2400" dirty="0" smtClean="0"/>
                        <a:t>$0</a:t>
                      </a:r>
                      <a:endParaRPr lang="en-SG" sz="2400" dirty="0"/>
                    </a:p>
                  </a:txBody>
                  <a:tcPr/>
                </a:tc>
                <a:tc>
                  <a:txBody>
                    <a:bodyPr/>
                    <a:lstStyle/>
                    <a:p>
                      <a:pPr algn="ctr"/>
                      <a:r>
                        <a:rPr lang="en-US" sz="2400" dirty="0" smtClean="0"/>
                        <a:t>$1736</a:t>
                      </a:r>
                      <a:endParaRPr lang="en-SG" sz="2400" dirty="0"/>
                    </a:p>
                  </a:txBody>
                  <a:tcPr/>
                </a:tc>
              </a:tr>
              <a:tr h="370840">
                <a:tc>
                  <a:txBody>
                    <a:bodyPr/>
                    <a:lstStyle/>
                    <a:p>
                      <a:pPr algn="ctr"/>
                      <a:r>
                        <a:rPr lang="en-US" sz="2400" dirty="0" smtClean="0"/>
                        <a:t>37</a:t>
                      </a:r>
                      <a:endParaRPr lang="en-SG" sz="2400" dirty="0"/>
                    </a:p>
                  </a:txBody>
                  <a:tcPr/>
                </a:tc>
                <a:tc>
                  <a:txBody>
                    <a:bodyPr/>
                    <a:lstStyle/>
                    <a:p>
                      <a:pPr algn="ctr"/>
                      <a:r>
                        <a:rPr lang="en-US" sz="2400" dirty="0" smtClean="0"/>
                        <a:t>$1701</a:t>
                      </a:r>
                      <a:endParaRPr lang="en-SG" sz="2400" dirty="0"/>
                    </a:p>
                  </a:txBody>
                  <a:tcPr/>
                </a:tc>
                <a:tc>
                  <a:txBody>
                    <a:bodyPr/>
                    <a:lstStyle/>
                    <a:p>
                      <a:pPr algn="ctr"/>
                      <a:r>
                        <a:rPr lang="en-US" sz="2400" dirty="0" smtClean="0"/>
                        <a:t>$0</a:t>
                      </a:r>
                      <a:endParaRPr lang="en-SG" sz="2400" dirty="0"/>
                    </a:p>
                  </a:txBody>
                  <a:tcPr/>
                </a:tc>
              </a:tr>
              <a:tr h="370840">
                <a:tc>
                  <a:txBody>
                    <a:bodyPr/>
                    <a:lstStyle/>
                    <a:p>
                      <a:pPr algn="ctr"/>
                      <a:r>
                        <a:rPr lang="en-US" sz="2400" dirty="0" smtClean="0"/>
                        <a:t>36</a:t>
                      </a:r>
                      <a:endParaRPr lang="en-SG" sz="2400" dirty="0"/>
                    </a:p>
                  </a:txBody>
                  <a:tcPr/>
                </a:tc>
                <a:tc>
                  <a:txBody>
                    <a:bodyPr/>
                    <a:lstStyle/>
                    <a:p>
                      <a:pPr algn="ctr"/>
                      <a:r>
                        <a:rPr lang="en-US" sz="2400" dirty="0" smtClean="0"/>
                        <a:t>$0</a:t>
                      </a:r>
                      <a:endParaRPr lang="en-SG" sz="2400" dirty="0"/>
                    </a:p>
                  </a:txBody>
                  <a:tcPr/>
                </a:tc>
                <a:tc>
                  <a:txBody>
                    <a:bodyPr/>
                    <a:lstStyle/>
                    <a:p>
                      <a:pPr algn="ctr"/>
                      <a:r>
                        <a:rPr lang="en-US" sz="2400" dirty="0" smtClean="0"/>
                        <a:t>$1664</a:t>
                      </a:r>
                      <a:endParaRPr lang="en-SG" sz="2400" dirty="0"/>
                    </a:p>
                  </a:txBody>
                  <a:tcPr/>
                </a:tc>
              </a:tr>
              <a:tr h="370840">
                <a:tc>
                  <a:txBody>
                    <a:bodyPr/>
                    <a:lstStyle/>
                    <a:p>
                      <a:pPr algn="ctr"/>
                      <a:r>
                        <a:rPr lang="en-US" sz="2400" dirty="0" smtClean="0"/>
                        <a:t>35</a:t>
                      </a:r>
                      <a:endParaRPr lang="en-SG" sz="2400" dirty="0"/>
                    </a:p>
                  </a:txBody>
                  <a:tcPr/>
                </a:tc>
                <a:tc>
                  <a:txBody>
                    <a:bodyPr/>
                    <a:lstStyle/>
                    <a:p>
                      <a:pPr algn="ctr"/>
                      <a:r>
                        <a:rPr lang="en-US" sz="2400" dirty="0" smtClean="0"/>
                        <a:t>$1625</a:t>
                      </a:r>
                      <a:endParaRPr lang="en-SG" sz="2400" dirty="0"/>
                    </a:p>
                  </a:txBody>
                  <a:tcPr/>
                </a:tc>
                <a:tc>
                  <a:txBody>
                    <a:bodyPr/>
                    <a:lstStyle/>
                    <a:p>
                      <a:pPr algn="ctr"/>
                      <a:r>
                        <a:rPr lang="en-US" sz="2400" dirty="0" smtClean="0"/>
                        <a:t>$0</a:t>
                      </a:r>
                      <a:endParaRPr lang="en-SG" sz="2400" dirty="0"/>
                    </a:p>
                  </a:txBody>
                  <a:tcPr/>
                </a:tc>
              </a:tr>
              <a:tr h="370840">
                <a:tc>
                  <a:txBody>
                    <a:bodyPr/>
                    <a:lstStyle/>
                    <a:p>
                      <a:pPr algn="ctr"/>
                      <a:endParaRPr lang="en-SG" sz="2400" dirty="0"/>
                    </a:p>
                  </a:txBody>
                  <a:tcPr/>
                </a:tc>
                <a:tc>
                  <a:txBody>
                    <a:bodyPr/>
                    <a:lstStyle/>
                    <a:p>
                      <a:pPr algn="ctr"/>
                      <a:r>
                        <a:rPr lang="en-US" sz="2400" dirty="0" smtClean="0"/>
                        <a:t>…</a:t>
                      </a:r>
                      <a:endParaRPr lang="en-SG" sz="2400" dirty="0"/>
                    </a:p>
                  </a:txBody>
                  <a:tcPr/>
                </a:tc>
                <a:tc>
                  <a:txBody>
                    <a:bodyPr/>
                    <a:lstStyle/>
                    <a:p>
                      <a:pPr algn="ctr"/>
                      <a:endParaRPr lang="en-SG" sz="2400" dirty="0"/>
                    </a:p>
                  </a:txBody>
                  <a:tcPr/>
                </a:tc>
              </a:tr>
              <a:tr h="370840">
                <a:tc>
                  <a:txBody>
                    <a:bodyPr/>
                    <a:lstStyle/>
                    <a:p>
                      <a:pPr algn="ctr"/>
                      <a:r>
                        <a:rPr lang="en-US" sz="2400" dirty="0" smtClean="0"/>
                        <a:t>10</a:t>
                      </a:r>
                      <a:endParaRPr lang="en-SG" sz="2400" dirty="0"/>
                    </a:p>
                  </a:txBody>
                  <a:tcPr/>
                </a:tc>
                <a:tc>
                  <a:txBody>
                    <a:bodyPr/>
                    <a:lstStyle/>
                    <a:p>
                      <a:pPr algn="ctr"/>
                      <a:r>
                        <a:rPr lang="en-US" sz="2400" dirty="0" smtClean="0"/>
                        <a:t>$0</a:t>
                      </a:r>
                      <a:endParaRPr lang="en-SG" sz="2400" dirty="0"/>
                    </a:p>
                  </a:txBody>
                  <a:tcPr/>
                </a:tc>
                <a:tc>
                  <a:txBody>
                    <a:bodyPr/>
                    <a:lstStyle/>
                    <a:p>
                      <a:pPr algn="ctr"/>
                      <a:r>
                        <a:rPr lang="en-US" sz="2400" dirty="0" smtClean="0"/>
                        <a:t>$0</a:t>
                      </a:r>
                      <a:endParaRPr lang="en-SG" sz="2400" dirty="0"/>
                    </a:p>
                  </a:txBody>
                  <a:tcPr/>
                </a:tc>
              </a:tr>
            </a:tbl>
          </a:graphicData>
        </a:graphic>
      </p:graphicFrame>
      <p:cxnSp>
        <p:nvCxnSpPr>
          <p:cNvPr id="6" name="Straight Arrow Connector 5"/>
          <p:cNvCxnSpPr/>
          <p:nvPr/>
        </p:nvCxnSpPr>
        <p:spPr>
          <a:xfrm>
            <a:off x="7578811" y="1878227"/>
            <a:ext cx="49427" cy="405301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809470" y="3048000"/>
            <a:ext cx="1161535" cy="1200329"/>
          </a:xfrm>
          <a:prstGeom prst="rect">
            <a:avLst/>
          </a:prstGeom>
          <a:noFill/>
        </p:spPr>
        <p:txBody>
          <a:bodyPr wrap="square" rtlCol="0">
            <a:spAutoFit/>
          </a:bodyPr>
          <a:lstStyle/>
          <a:p>
            <a:r>
              <a:rPr lang="en-US" sz="2400" dirty="0" smtClean="0">
                <a:solidFill>
                  <a:srgbClr val="C00000"/>
                </a:solidFill>
                <a:latin typeface="Book Antiqua" panose="02040602050305030304" pitchFamily="18" charset="0"/>
              </a:rPr>
              <a:t>Profits are falling!</a:t>
            </a:r>
            <a:endParaRPr lang="en-SG" sz="2400" dirty="0">
              <a:solidFill>
                <a:srgbClr val="C00000"/>
              </a:solidFill>
              <a:latin typeface="Book Antiqua" panose="02040602050305030304" pitchFamily="18" charset="0"/>
            </a:endParaRPr>
          </a:p>
        </p:txBody>
      </p:sp>
      <p:sp>
        <p:nvSpPr>
          <p:cNvPr id="3" name="Slide Number Placeholder 2"/>
          <p:cNvSpPr>
            <a:spLocks noGrp="1"/>
          </p:cNvSpPr>
          <p:nvPr>
            <p:ph type="sldNum" sz="quarter" idx="12"/>
          </p:nvPr>
        </p:nvSpPr>
        <p:spPr/>
        <p:txBody>
          <a:bodyPr/>
          <a:lstStyle/>
          <a:p>
            <a:fld id="{6C7F7493-75C9-45F8-B2CF-5DC88B23674E}" type="slidenum">
              <a:rPr lang="en-SG" smtClean="0"/>
              <a:t>43</a:t>
            </a:fld>
            <a:endParaRPr lang="en-SG"/>
          </a:p>
        </p:txBody>
      </p:sp>
    </p:spTree>
    <p:extLst>
      <p:ext uri="{BB962C8B-B14F-4D97-AF65-F5344CB8AC3E}">
        <p14:creationId xmlns:p14="http://schemas.microsoft.com/office/powerpoint/2010/main" val="2411296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2"/>
          <p:cNvSpPr>
            <a:spLocks noGrp="1" noChangeArrowheads="1"/>
          </p:cNvSpPr>
          <p:nvPr>
            <p:ph type="title"/>
          </p:nvPr>
        </p:nvSpPr>
        <p:spPr>
          <a:noFill/>
        </p:spPr>
        <p:txBody>
          <a:bodyPr/>
          <a:lstStyle/>
          <a:p>
            <a:pPr algn="ctr" eaLnBrk="1" hangingPunct="1"/>
            <a:r>
              <a:rPr lang="en-US" altLang="en-US" dirty="0" smtClean="0">
                <a:latin typeface="Book Antiqua" panose="02040602050305030304" pitchFamily="18" charset="0"/>
              </a:rPr>
              <a:t>Bertrand Games</a:t>
            </a:r>
          </a:p>
        </p:txBody>
      </p:sp>
      <mc:AlternateContent xmlns:mc="http://schemas.openxmlformats.org/markup-compatibility/2006" xmlns:a14="http://schemas.microsoft.com/office/drawing/2010/main">
        <mc:Choice Requires="a14">
          <p:sp>
            <p:nvSpPr>
              <p:cNvPr id="136194" name="Rectangle 3"/>
              <p:cNvSpPr>
                <a:spLocks noGrp="1" noChangeArrowheads="1"/>
              </p:cNvSpPr>
              <p:nvPr>
                <p:ph idx="1"/>
              </p:nvPr>
            </p:nvSpPr>
            <p:spPr/>
            <p:txBody>
              <a:bodyPr/>
              <a:lstStyle/>
              <a:p>
                <a:pPr eaLnBrk="1" hangingPunct="1"/>
                <a:r>
                  <a:rPr lang="en-US" altLang="en-US" dirty="0" smtClean="0">
                    <a:latin typeface="Book Antiqua" panose="02040602050305030304" pitchFamily="18" charset="0"/>
                  </a:rPr>
                  <a:t>As long as price is above marginal cost, the firms have incentive to lower price. </a:t>
                </a:r>
              </a:p>
              <a:p>
                <a:pPr eaLnBrk="1" hangingPunct="1"/>
                <a:r>
                  <a:rPr lang="en-US" altLang="en-US" dirty="0" smtClean="0">
                    <a:latin typeface="Book Antiqua" panose="02040602050305030304" pitchFamily="18" charset="0"/>
                  </a:rPr>
                  <a:t>At </a:t>
                </a:r>
                <a14:m>
                  <m:oMath xmlns:m="http://schemas.openxmlformats.org/officeDocument/2006/math">
                    <m:r>
                      <a:rPr lang="en-US" altLang="en-US" b="0" i="1" smtClean="0">
                        <a:latin typeface="Cambria Math" panose="02040503050406030204" pitchFamily="18" charset="0"/>
                      </a:rPr>
                      <m:t>𝑃</m:t>
                    </m:r>
                    <m:r>
                      <a:rPr lang="en-US" altLang="en-US" b="0" i="1" smtClean="0">
                        <a:latin typeface="Cambria Math" panose="02040503050406030204" pitchFamily="18" charset="0"/>
                      </a:rPr>
                      <m:t>=</m:t>
                    </m:r>
                    <m:r>
                      <a:rPr lang="en-US" altLang="en-US" b="0" i="1" smtClean="0">
                        <a:latin typeface="Cambria Math" panose="02040503050406030204" pitchFamily="18" charset="0"/>
                      </a:rPr>
                      <m:t>𝑀𝐶</m:t>
                    </m:r>
                    <m:r>
                      <a:rPr lang="en-US" altLang="en-US" b="0" i="1" smtClean="0">
                        <a:latin typeface="Cambria Math" panose="02040503050406030204" pitchFamily="18" charset="0"/>
                      </a:rPr>
                      <m:t> </m:t>
                    </m:r>
                  </m:oMath>
                </a14:m>
                <a:r>
                  <a:rPr lang="en-US" altLang="en-US" dirty="0" smtClean="0">
                    <a:latin typeface="Book Antiqua" panose="02040602050305030304" pitchFamily="18" charset="0"/>
                  </a:rPr>
                  <a:t>(in this case $10)</a:t>
                </a:r>
              </a:p>
              <a:p>
                <a:pPr eaLnBrk="1" hangingPunct="1"/>
                <a14:m>
                  <m:oMath xmlns:m="http://schemas.openxmlformats.org/officeDocument/2006/math">
                    <m:r>
                      <a:rPr lang="en-US" altLang="en-US" b="0" i="1" smtClean="0">
                        <a:latin typeface="Cambria Math" panose="02040503050406030204" pitchFamily="18" charset="0"/>
                      </a:rPr>
                      <m:t>𝑄</m:t>
                    </m:r>
                    <m:r>
                      <a:rPr lang="en-US" altLang="en-US" b="0" i="1" smtClean="0">
                        <a:latin typeface="Cambria Math" panose="02040503050406030204" pitchFamily="18" charset="0"/>
                      </a:rPr>
                      <m:t>=100−</m:t>
                    </m:r>
                    <m:r>
                      <a:rPr lang="en-US" altLang="en-US" b="0" i="1" smtClean="0">
                        <a:latin typeface="Cambria Math" panose="02040503050406030204" pitchFamily="18" charset="0"/>
                      </a:rPr>
                      <m:t>𝑃</m:t>
                    </m:r>
                    <m:r>
                      <a:rPr lang="en-US" altLang="en-US" b="0" i="1" smtClean="0">
                        <a:latin typeface="Cambria Math" panose="02040503050406030204" pitchFamily="18" charset="0"/>
                      </a:rPr>
                      <m:t>=100−10=90</m:t>
                    </m:r>
                  </m:oMath>
                </a14:m>
                <a:endParaRPr lang="en-US" altLang="en-US" b="0" dirty="0" smtClean="0">
                  <a:latin typeface="Book Antiqua" panose="02040602050305030304" pitchFamily="18" charset="0"/>
                </a:endParaRPr>
              </a:p>
              <a:p>
                <a:pPr eaLnBrk="1" hangingPunct="1"/>
                <a:r>
                  <a:rPr lang="en-US" altLang="en-US" dirty="0" smtClean="0">
                    <a:latin typeface="Book Antiqua" panose="02040602050305030304" pitchFamily="18" charset="0"/>
                  </a:rPr>
                  <a:t>Therefore each firm produces </a:t>
                </a:r>
                <a14:m>
                  <m:oMath xmlns:m="http://schemas.openxmlformats.org/officeDocument/2006/math">
                    <m:f>
                      <m:fPr>
                        <m:ctrlPr>
                          <a:rPr lang="en-US" altLang="en-US" b="0" i="1" smtClean="0">
                            <a:latin typeface="Cambria Math" panose="02040503050406030204" pitchFamily="18" charset="0"/>
                          </a:rPr>
                        </m:ctrlPr>
                      </m:fPr>
                      <m:num>
                        <m:r>
                          <a:rPr lang="en-US" altLang="en-US" b="0" i="1" smtClean="0">
                            <a:latin typeface="Cambria Math" panose="02040503050406030204" pitchFamily="18" charset="0"/>
                          </a:rPr>
                          <m:t>90</m:t>
                        </m:r>
                      </m:num>
                      <m:den>
                        <m:r>
                          <a:rPr lang="en-US" altLang="en-US" b="0" i="1" smtClean="0">
                            <a:latin typeface="Cambria Math" panose="02040503050406030204" pitchFamily="18" charset="0"/>
                          </a:rPr>
                          <m:t>2</m:t>
                        </m:r>
                      </m:den>
                    </m:f>
                    <m:r>
                      <a:rPr lang="en-US" altLang="en-US" b="0" i="1" smtClean="0">
                        <a:latin typeface="Cambria Math" panose="02040503050406030204" pitchFamily="18" charset="0"/>
                      </a:rPr>
                      <m:t>=45.</m:t>
                    </m:r>
                  </m:oMath>
                </a14:m>
                <a:endParaRPr lang="en-US" altLang="en-US" dirty="0">
                  <a:latin typeface="Book Antiqua" panose="02040602050305030304" pitchFamily="18" charset="0"/>
                </a:endParaRPr>
              </a:p>
              <a:p>
                <a:pPr eaLnBrk="1" hangingPunct="1"/>
                <a14:m>
                  <m:oMath xmlns:m="http://schemas.openxmlformats.org/officeDocument/2006/math">
                    <m:r>
                      <a:rPr lang="en-US" altLang="en-US" b="0" i="1" smtClean="0">
                        <a:latin typeface="Cambria Math" panose="02040503050406030204" pitchFamily="18" charset="0"/>
                      </a:rPr>
                      <m:t>𝜋</m:t>
                    </m:r>
                    <m:r>
                      <a:rPr lang="en-US" altLang="en-US" b="0" i="1" smtClean="0">
                        <a:latin typeface="Cambria Math" panose="02040503050406030204" pitchFamily="18" charset="0"/>
                      </a:rPr>
                      <m:t>=</m:t>
                    </m:r>
                    <m:d>
                      <m:dPr>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10−10</m:t>
                        </m:r>
                      </m:e>
                    </m:d>
                    <m:r>
                      <a:rPr lang="en-US" altLang="en-US" b="0" i="1" smtClean="0">
                        <a:latin typeface="Cambria Math" panose="02040503050406030204" pitchFamily="18" charset="0"/>
                        <a:ea typeface="Cambria Math" panose="02040503050406030204" pitchFamily="18" charset="0"/>
                      </a:rPr>
                      <m:t>×45=0.</m:t>
                    </m:r>
                  </m:oMath>
                </a14:m>
                <a:endParaRPr lang="en-US" altLang="en-US" b="0" dirty="0" smtClean="0">
                  <a:latin typeface="Book Antiqua" panose="02040602050305030304" pitchFamily="18" charset="0"/>
                  <a:ea typeface="Cambria Math" panose="02040503050406030204" pitchFamily="18" charset="0"/>
                </a:endParaRPr>
              </a:p>
              <a:p>
                <a:r>
                  <a:rPr lang="en-US" altLang="en-US" dirty="0">
                    <a:latin typeface="Book Antiqua" panose="02040602050305030304" pitchFamily="18" charset="0"/>
                  </a:rPr>
                  <a:t>Both firms make zero profits!</a:t>
                </a:r>
                <a:endParaRPr lang="en-US" altLang="en-US" dirty="0" smtClean="0">
                  <a:latin typeface="Book Antiqua" panose="02040602050305030304" pitchFamily="18" charset="0"/>
                </a:endParaRPr>
              </a:p>
            </p:txBody>
          </p:sp>
        </mc:Choice>
        <mc:Fallback xmlns="">
          <p:sp>
            <p:nvSpPr>
              <p:cNvPr id="136194" name="Rectangle 3"/>
              <p:cNvSpPr>
                <a:spLocks noGrp="1" noRot="1" noChangeAspect="1" noMove="1" noResize="1" noEditPoints="1" noAdjustHandles="1" noChangeArrowheads="1" noChangeShapeType="1" noTextEdit="1"/>
              </p:cNvSpPr>
              <p:nvPr>
                <p:ph idx="1"/>
              </p:nvPr>
            </p:nvSpPr>
            <p:spPr>
              <a:blipFill rotWithShape="0">
                <a:blip r:embed="rId2"/>
                <a:stretch>
                  <a:fillRect l="-1391" t="-2381"/>
                </a:stretch>
              </a:blipFill>
            </p:spPr>
            <p:txBody>
              <a:bodyPr/>
              <a:lstStyle/>
              <a:p>
                <a:r>
                  <a:rPr lang="en-SG">
                    <a:noFill/>
                  </a:rPr>
                  <a:t> </a:t>
                </a:r>
              </a:p>
            </p:txBody>
          </p:sp>
        </mc:Fallback>
      </mc:AlternateContent>
      <p:sp>
        <p:nvSpPr>
          <p:cNvPr id="2" name="Slide Number Placeholder 1"/>
          <p:cNvSpPr>
            <a:spLocks noGrp="1"/>
          </p:cNvSpPr>
          <p:nvPr>
            <p:ph type="sldNum" sz="quarter" idx="12"/>
          </p:nvPr>
        </p:nvSpPr>
        <p:spPr/>
        <p:txBody>
          <a:bodyPr/>
          <a:lstStyle/>
          <a:p>
            <a:fld id="{6C7F7493-75C9-45F8-B2CF-5DC88B23674E}" type="slidenum">
              <a:rPr lang="en-SG" smtClean="0"/>
              <a:t>44</a:t>
            </a:fld>
            <a:endParaRPr lang="en-SG"/>
          </a:p>
        </p:txBody>
      </p:sp>
    </p:spTree>
    <p:extLst>
      <p:ext uri="{BB962C8B-B14F-4D97-AF65-F5344CB8AC3E}">
        <p14:creationId xmlns:p14="http://schemas.microsoft.com/office/powerpoint/2010/main" val="165368482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Book Antiqua" panose="02040602050305030304" pitchFamily="18" charset="0"/>
              </a:rPr>
              <a:t>Bertrand vs </a:t>
            </a:r>
            <a:r>
              <a:rPr lang="en-US" dirty="0" err="1" smtClean="0">
                <a:latin typeface="Book Antiqua" panose="02040602050305030304" pitchFamily="18" charset="0"/>
              </a:rPr>
              <a:t>Cournot</a:t>
            </a:r>
            <a:r>
              <a:rPr lang="en-US" dirty="0" smtClean="0">
                <a:latin typeface="Book Antiqua" panose="02040602050305030304" pitchFamily="18" charset="0"/>
              </a:rPr>
              <a:t> vs </a:t>
            </a:r>
            <a:r>
              <a:rPr lang="en-US" dirty="0" err="1" smtClean="0">
                <a:latin typeface="Book Antiqua" panose="02040602050305030304" pitchFamily="18" charset="0"/>
              </a:rPr>
              <a:t>Stackelberg</a:t>
            </a:r>
            <a:r>
              <a:rPr lang="en-US" dirty="0" smtClean="0">
                <a:latin typeface="Book Antiqua" panose="02040602050305030304" pitchFamily="18" charset="0"/>
              </a:rPr>
              <a:t> vs Collusion</a:t>
            </a:r>
            <a:endParaRPr lang="en-SG" dirty="0">
              <a:latin typeface="Book Antiqua" panose="02040602050305030304"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22909607"/>
              </p:ext>
            </p:extLst>
          </p:nvPr>
        </p:nvGraphicFramePr>
        <p:xfrm>
          <a:off x="296562" y="1758043"/>
          <a:ext cx="8255257" cy="2565400"/>
        </p:xfrm>
        <a:graphic>
          <a:graphicData uri="http://schemas.openxmlformats.org/drawingml/2006/table">
            <a:tbl>
              <a:tblPr firstRow="1" bandRow="1">
                <a:tableStyleId>{5C22544A-7EE6-4342-B048-85BDC9FD1C3A}</a:tableStyleId>
              </a:tblPr>
              <a:tblGrid>
                <a:gridCol w="1500779"/>
                <a:gridCol w="1720216"/>
                <a:gridCol w="1581665"/>
                <a:gridCol w="1861751"/>
                <a:gridCol w="1590846"/>
              </a:tblGrid>
              <a:tr h="370840">
                <a:tc>
                  <a:txBody>
                    <a:bodyPr/>
                    <a:lstStyle/>
                    <a:p>
                      <a:pPr algn="ctr"/>
                      <a:endParaRPr lang="en-SG" dirty="0">
                        <a:latin typeface="Book Antiqua" panose="02040602050305030304" pitchFamily="18" charset="0"/>
                      </a:endParaRPr>
                    </a:p>
                  </a:txBody>
                  <a:tcPr anchor="ctr"/>
                </a:tc>
                <a:tc>
                  <a:txBody>
                    <a:bodyPr/>
                    <a:lstStyle/>
                    <a:p>
                      <a:pPr algn="ctr"/>
                      <a:r>
                        <a:rPr lang="en-US" dirty="0" smtClean="0">
                          <a:latin typeface="Book Antiqua" panose="02040602050305030304" pitchFamily="18" charset="0"/>
                        </a:rPr>
                        <a:t>Bertrand</a:t>
                      </a:r>
                      <a:endParaRPr lang="en-SG" dirty="0">
                        <a:latin typeface="Book Antiqua" panose="02040602050305030304" pitchFamily="18" charset="0"/>
                      </a:endParaRPr>
                    </a:p>
                  </a:txBody>
                  <a:tcPr anchor="ctr"/>
                </a:tc>
                <a:tc>
                  <a:txBody>
                    <a:bodyPr/>
                    <a:lstStyle/>
                    <a:p>
                      <a:pPr algn="ctr"/>
                      <a:r>
                        <a:rPr lang="en-US" dirty="0" err="1" smtClean="0">
                          <a:latin typeface="Book Antiqua" panose="02040602050305030304" pitchFamily="18" charset="0"/>
                        </a:rPr>
                        <a:t>Cournot</a:t>
                      </a:r>
                      <a:endParaRPr lang="en-SG" dirty="0">
                        <a:latin typeface="Book Antiqua" panose="02040602050305030304" pitchFamily="18" charset="0"/>
                      </a:endParaRPr>
                    </a:p>
                  </a:txBody>
                  <a:tcPr anchor="ctr"/>
                </a:tc>
                <a:tc>
                  <a:txBody>
                    <a:bodyPr/>
                    <a:lstStyle/>
                    <a:p>
                      <a:pPr algn="ctr"/>
                      <a:r>
                        <a:rPr lang="en-US" dirty="0" err="1" smtClean="0">
                          <a:latin typeface="Book Antiqua" panose="02040602050305030304" pitchFamily="18" charset="0"/>
                        </a:rPr>
                        <a:t>Stackelberg</a:t>
                      </a:r>
                      <a:endParaRPr lang="en-SG" dirty="0">
                        <a:latin typeface="Book Antiqua" panose="02040602050305030304" pitchFamily="18" charset="0"/>
                      </a:endParaRPr>
                    </a:p>
                  </a:txBody>
                  <a:tcPr anchor="ctr"/>
                </a:tc>
                <a:tc>
                  <a:txBody>
                    <a:bodyPr/>
                    <a:lstStyle/>
                    <a:p>
                      <a:pPr algn="ctr"/>
                      <a:r>
                        <a:rPr lang="en-US" dirty="0" smtClean="0">
                          <a:latin typeface="Book Antiqua" panose="02040602050305030304" pitchFamily="18" charset="0"/>
                        </a:rPr>
                        <a:t>Collusion</a:t>
                      </a:r>
                      <a:endParaRPr lang="en-SG" dirty="0">
                        <a:latin typeface="Book Antiqua" panose="02040602050305030304" pitchFamily="18" charset="0"/>
                      </a:endParaRPr>
                    </a:p>
                  </a:txBody>
                  <a:tcPr anchor="ctr"/>
                </a:tc>
              </a:tr>
              <a:tr h="370840">
                <a:tc>
                  <a:txBody>
                    <a:bodyPr/>
                    <a:lstStyle/>
                    <a:p>
                      <a:pPr algn="ctr"/>
                      <a:r>
                        <a:rPr lang="en-US" dirty="0" smtClean="0">
                          <a:latin typeface="Book Antiqua" panose="02040602050305030304" pitchFamily="18" charset="0"/>
                        </a:rPr>
                        <a:t>Equilibrium</a:t>
                      </a:r>
                      <a:r>
                        <a:rPr lang="en-US" baseline="0" dirty="0" smtClean="0">
                          <a:latin typeface="Book Antiqua" panose="02040602050305030304" pitchFamily="18" charset="0"/>
                        </a:rPr>
                        <a:t> Price</a:t>
                      </a:r>
                    </a:p>
                  </a:txBody>
                  <a:tcPr/>
                </a:tc>
                <a:tc>
                  <a:txBody>
                    <a:bodyPr/>
                    <a:lstStyle/>
                    <a:p>
                      <a:pPr algn="ctr"/>
                      <a:r>
                        <a:rPr lang="en-US" dirty="0" smtClean="0">
                          <a:latin typeface="Book Antiqua" panose="02040602050305030304" pitchFamily="18" charset="0"/>
                        </a:rPr>
                        <a:t>10</a:t>
                      </a:r>
                      <a:endParaRPr lang="en-SG" dirty="0">
                        <a:latin typeface="Book Antiqua" panose="02040602050305030304" pitchFamily="18" charset="0"/>
                      </a:endParaRPr>
                    </a:p>
                  </a:txBody>
                  <a:tcPr anchor="ctr"/>
                </a:tc>
                <a:tc>
                  <a:txBody>
                    <a:bodyPr/>
                    <a:lstStyle/>
                    <a:p>
                      <a:pPr algn="ctr"/>
                      <a:r>
                        <a:rPr lang="en-US" dirty="0" smtClean="0">
                          <a:latin typeface="Book Antiqua" panose="02040602050305030304" pitchFamily="18" charset="0"/>
                        </a:rPr>
                        <a:t>40</a:t>
                      </a:r>
                      <a:endParaRPr lang="en-SG" dirty="0">
                        <a:latin typeface="Book Antiqua" panose="02040602050305030304" pitchFamily="18" charset="0"/>
                      </a:endParaRPr>
                    </a:p>
                  </a:txBody>
                  <a:tcPr anchor="ctr"/>
                </a:tc>
                <a:tc>
                  <a:txBody>
                    <a:bodyPr/>
                    <a:lstStyle/>
                    <a:p>
                      <a:pPr algn="ctr"/>
                      <a:r>
                        <a:rPr lang="en-US" dirty="0" smtClean="0">
                          <a:latin typeface="Book Antiqua" panose="02040602050305030304" pitchFamily="18" charset="0"/>
                        </a:rPr>
                        <a:t>32.5</a:t>
                      </a:r>
                      <a:endParaRPr lang="en-SG" dirty="0">
                        <a:latin typeface="Book Antiqua" panose="02040602050305030304" pitchFamily="18" charset="0"/>
                      </a:endParaRPr>
                    </a:p>
                  </a:txBody>
                  <a:tcPr anchor="ctr"/>
                </a:tc>
                <a:tc>
                  <a:txBody>
                    <a:bodyPr/>
                    <a:lstStyle/>
                    <a:p>
                      <a:pPr algn="ctr"/>
                      <a:r>
                        <a:rPr lang="en-US" dirty="0" smtClean="0">
                          <a:latin typeface="Book Antiqua" panose="02040602050305030304" pitchFamily="18" charset="0"/>
                        </a:rPr>
                        <a:t>55</a:t>
                      </a:r>
                      <a:endParaRPr lang="en-SG" dirty="0">
                        <a:latin typeface="Book Antiqua" panose="02040602050305030304" pitchFamily="18" charset="0"/>
                      </a:endParaRPr>
                    </a:p>
                  </a:txBody>
                  <a:tcPr anchor="ctr"/>
                </a:tc>
              </a:tr>
              <a:tr h="370840">
                <a:tc>
                  <a:txBody>
                    <a:bodyPr/>
                    <a:lstStyle/>
                    <a:p>
                      <a:pPr algn="ctr"/>
                      <a:r>
                        <a:rPr lang="en-US" dirty="0" smtClean="0">
                          <a:latin typeface="Book Antiqua" panose="02040602050305030304" pitchFamily="18" charset="0"/>
                        </a:rPr>
                        <a:t>Equilibrium</a:t>
                      </a:r>
                      <a:r>
                        <a:rPr lang="en-US" baseline="0" dirty="0" smtClean="0">
                          <a:latin typeface="Book Antiqua" panose="02040602050305030304" pitchFamily="18" charset="0"/>
                        </a:rPr>
                        <a:t> Quantity</a:t>
                      </a:r>
                      <a:endParaRPr lang="en-SG" dirty="0">
                        <a:latin typeface="Book Antiqua" panose="02040602050305030304" pitchFamily="18" charset="0"/>
                      </a:endParaRPr>
                    </a:p>
                  </a:txBody>
                  <a:tcPr/>
                </a:tc>
                <a:tc>
                  <a:txBody>
                    <a:bodyPr/>
                    <a:lstStyle/>
                    <a:p>
                      <a:pPr algn="ctr"/>
                      <a:r>
                        <a:rPr lang="en-US" dirty="0" smtClean="0">
                          <a:latin typeface="Book Antiqua" panose="02040602050305030304" pitchFamily="18" charset="0"/>
                        </a:rPr>
                        <a:t>90</a:t>
                      </a:r>
                    </a:p>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Book Antiqua" panose="02040602050305030304" pitchFamily="18" charset="0"/>
                        </a:rPr>
                        <a:t>(SQ=45,</a:t>
                      </a:r>
                      <a:r>
                        <a:rPr lang="en-US" baseline="0" dirty="0" smtClean="0">
                          <a:latin typeface="Book Antiqua" panose="02040602050305030304" pitchFamily="18" charset="0"/>
                        </a:rPr>
                        <a:t> MH=45)</a:t>
                      </a:r>
                      <a:endParaRPr lang="en-SG" dirty="0" smtClean="0">
                        <a:latin typeface="Book Antiqua" panose="02040602050305030304" pitchFamily="18" charset="0"/>
                      </a:endParaRPr>
                    </a:p>
                  </a:txBody>
                  <a:tcPr anchor="ctr"/>
                </a:tc>
                <a:tc>
                  <a:txBody>
                    <a:bodyPr/>
                    <a:lstStyle/>
                    <a:p>
                      <a:pPr algn="ctr"/>
                      <a:r>
                        <a:rPr lang="en-US" dirty="0" smtClean="0">
                          <a:latin typeface="Book Antiqua" panose="02040602050305030304" pitchFamily="18" charset="0"/>
                        </a:rPr>
                        <a:t>60 </a:t>
                      </a:r>
                    </a:p>
                    <a:p>
                      <a:pPr algn="ctr"/>
                      <a:r>
                        <a:rPr lang="en-US" dirty="0" smtClean="0">
                          <a:latin typeface="Book Antiqua" panose="02040602050305030304" pitchFamily="18" charset="0"/>
                        </a:rPr>
                        <a:t>(SQ=30,</a:t>
                      </a:r>
                      <a:r>
                        <a:rPr lang="en-US" baseline="0" dirty="0" smtClean="0">
                          <a:latin typeface="Book Antiqua" panose="02040602050305030304" pitchFamily="18" charset="0"/>
                        </a:rPr>
                        <a:t> MH=30)</a:t>
                      </a:r>
                      <a:endParaRPr lang="en-SG" dirty="0">
                        <a:latin typeface="Book Antiqua" panose="02040602050305030304" pitchFamily="18" charset="0"/>
                      </a:endParaRPr>
                    </a:p>
                  </a:txBody>
                  <a:tcPr anchor="ctr"/>
                </a:tc>
                <a:tc>
                  <a:txBody>
                    <a:bodyPr/>
                    <a:lstStyle/>
                    <a:p>
                      <a:pPr algn="ctr"/>
                      <a:r>
                        <a:rPr lang="en-US" dirty="0" smtClean="0">
                          <a:latin typeface="Book Antiqua" panose="02040602050305030304" pitchFamily="18" charset="0"/>
                        </a:rPr>
                        <a:t>67.5</a:t>
                      </a:r>
                    </a:p>
                    <a:p>
                      <a:pPr algn="ctr"/>
                      <a:r>
                        <a:rPr lang="en-US" dirty="0" smtClean="0">
                          <a:latin typeface="Book Antiqua" panose="02040602050305030304" pitchFamily="18" charset="0"/>
                        </a:rPr>
                        <a:t>(SQ=45, MH=22.5)</a:t>
                      </a:r>
                      <a:endParaRPr lang="en-SG" dirty="0">
                        <a:latin typeface="Book Antiqua" panose="02040602050305030304" pitchFamily="18" charset="0"/>
                      </a:endParaRPr>
                    </a:p>
                  </a:txBody>
                  <a:tcPr anchor="ctr"/>
                </a:tc>
                <a:tc>
                  <a:txBody>
                    <a:bodyPr/>
                    <a:lstStyle/>
                    <a:p>
                      <a:pPr algn="ctr"/>
                      <a:r>
                        <a:rPr lang="en-US" dirty="0" smtClean="0">
                          <a:latin typeface="Book Antiqua" panose="02040602050305030304" pitchFamily="18" charset="0"/>
                        </a:rPr>
                        <a:t>45</a:t>
                      </a:r>
                    </a:p>
                    <a:p>
                      <a:pPr algn="ctr"/>
                      <a:r>
                        <a:rPr lang="en-US" dirty="0" smtClean="0">
                          <a:latin typeface="Book Antiqua" panose="02040602050305030304" pitchFamily="18" charset="0"/>
                        </a:rPr>
                        <a:t>(SQ=22.5, MH=22.5)</a:t>
                      </a:r>
                      <a:endParaRPr lang="en-SG" dirty="0">
                        <a:latin typeface="Book Antiqua" panose="02040602050305030304" pitchFamily="18" charset="0"/>
                      </a:endParaRPr>
                    </a:p>
                  </a:txBody>
                  <a:tcPr anchor="ctr"/>
                </a:tc>
              </a:tr>
              <a:tr h="370840">
                <a:tc>
                  <a:txBody>
                    <a:bodyPr/>
                    <a:lstStyle/>
                    <a:p>
                      <a:pPr algn="ctr"/>
                      <a:r>
                        <a:rPr lang="en-US" dirty="0" smtClean="0">
                          <a:latin typeface="Book Antiqua" panose="02040602050305030304" pitchFamily="18" charset="0"/>
                        </a:rPr>
                        <a:t>Profit</a:t>
                      </a:r>
                      <a:endParaRPr lang="en-SG" dirty="0">
                        <a:latin typeface="Book Antiqua" panose="02040602050305030304" pitchFamily="18" charset="0"/>
                      </a:endParaRPr>
                    </a:p>
                  </a:txBody>
                  <a:tcPr/>
                </a:tc>
                <a:tc>
                  <a:txBody>
                    <a:bodyPr/>
                    <a:lstStyle/>
                    <a:p>
                      <a:pPr algn="ctr"/>
                      <a:r>
                        <a:rPr lang="en-US" dirty="0" smtClean="0">
                          <a:latin typeface="Book Antiqua" panose="02040602050305030304" pitchFamily="18" charset="0"/>
                        </a:rPr>
                        <a:t>SQ=0, </a:t>
                      </a:r>
                    </a:p>
                    <a:p>
                      <a:pPr algn="ctr"/>
                      <a:r>
                        <a:rPr lang="en-US" dirty="0" smtClean="0">
                          <a:latin typeface="Book Antiqua" panose="02040602050305030304" pitchFamily="18" charset="0"/>
                        </a:rPr>
                        <a:t>MH=0</a:t>
                      </a:r>
                      <a:endParaRPr lang="en-SG" dirty="0" smtClean="0">
                        <a:latin typeface="Book Antiqua" panose="02040602050305030304" pitchFamily="18" charset="0"/>
                      </a:endParaRPr>
                    </a:p>
                  </a:txBody>
                  <a:tcPr anchor="ctr"/>
                </a:tc>
                <a:tc>
                  <a:txBody>
                    <a:bodyPr/>
                    <a:lstStyle/>
                    <a:p>
                      <a:pPr algn="ctr"/>
                      <a:r>
                        <a:rPr lang="en-US" dirty="0" smtClean="0">
                          <a:latin typeface="Book Antiqua" panose="02040602050305030304" pitchFamily="18" charset="0"/>
                        </a:rPr>
                        <a:t>SQ=900, </a:t>
                      </a:r>
                    </a:p>
                    <a:p>
                      <a:pPr algn="ctr"/>
                      <a:r>
                        <a:rPr lang="en-US" dirty="0" smtClean="0">
                          <a:latin typeface="Book Antiqua" panose="02040602050305030304" pitchFamily="18" charset="0"/>
                        </a:rPr>
                        <a:t>MH=900</a:t>
                      </a:r>
                      <a:endParaRPr lang="en-SG" dirty="0">
                        <a:latin typeface="Book Antiqua" panose="02040602050305030304" pitchFamily="18" charset="0"/>
                      </a:endParaRPr>
                    </a:p>
                  </a:txBody>
                  <a:tcPr anchor="ctr"/>
                </a:tc>
                <a:tc>
                  <a:txBody>
                    <a:bodyPr/>
                    <a:lstStyle/>
                    <a:p>
                      <a:pPr algn="ctr"/>
                      <a:r>
                        <a:rPr lang="en-US" dirty="0" smtClean="0">
                          <a:latin typeface="Book Antiqua" panose="02040602050305030304" pitchFamily="18" charset="0"/>
                        </a:rPr>
                        <a:t>SQ=1012.5, MH=506.25</a:t>
                      </a:r>
                      <a:endParaRPr lang="en-SG" dirty="0">
                        <a:latin typeface="Book Antiqua" panose="02040602050305030304" pitchFamily="18" charset="0"/>
                      </a:endParaRPr>
                    </a:p>
                  </a:txBody>
                  <a:tcPr anchor="ctr"/>
                </a:tc>
                <a:tc>
                  <a:txBody>
                    <a:bodyPr/>
                    <a:lstStyle/>
                    <a:p>
                      <a:pPr algn="ctr"/>
                      <a:r>
                        <a:rPr lang="en-US" dirty="0" smtClean="0">
                          <a:latin typeface="Book Antiqua" panose="02040602050305030304" pitchFamily="18" charset="0"/>
                        </a:rPr>
                        <a:t>SQ=1012.5,</a:t>
                      </a:r>
                    </a:p>
                    <a:p>
                      <a:pPr algn="ctr"/>
                      <a:r>
                        <a:rPr lang="en-US" dirty="0" smtClean="0">
                          <a:latin typeface="Book Antiqua" panose="02040602050305030304" pitchFamily="18" charset="0"/>
                        </a:rPr>
                        <a:t>MH=1012.5</a:t>
                      </a:r>
                      <a:endParaRPr lang="en-SG" dirty="0">
                        <a:latin typeface="Book Antiqua" panose="02040602050305030304" pitchFamily="18" charset="0"/>
                      </a:endParaRPr>
                    </a:p>
                  </a:txBody>
                  <a:tcPr anchor="ctr"/>
                </a:tc>
              </a:tr>
            </a:tbl>
          </a:graphicData>
        </a:graphic>
      </p:graphicFrame>
      <p:sp>
        <p:nvSpPr>
          <p:cNvPr id="3" name="Slide Number Placeholder 2"/>
          <p:cNvSpPr>
            <a:spLocks noGrp="1"/>
          </p:cNvSpPr>
          <p:nvPr>
            <p:ph type="sldNum" sz="quarter" idx="12"/>
          </p:nvPr>
        </p:nvSpPr>
        <p:spPr/>
        <p:txBody>
          <a:bodyPr/>
          <a:lstStyle/>
          <a:p>
            <a:fld id="{6C7F7493-75C9-45F8-B2CF-5DC88B23674E}" type="slidenum">
              <a:rPr lang="en-SG" smtClean="0"/>
              <a:t>45</a:t>
            </a:fld>
            <a:endParaRPr lang="en-SG"/>
          </a:p>
        </p:txBody>
      </p:sp>
    </p:spTree>
    <p:extLst>
      <p:ext uri="{BB962C8B-B14F-4D97-AF65-F5344CB8AC3E}">
        <p14:creationId xmlns:p14="http://schemas.microsoft.com/office/powerpoint/2010/main" val="248278752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Book Antiqua" panose="02040602050305030304" pitchFamily="18" charset="0"/>
              </a:rPr>
              <a:t>Bertrand Games</a:t>
            </a:r>
            <a:endParaRPr lang="en-SG" dirty="0">
              <a:latin typeface="Book Antiqua" panose="02040602050305030304" pitchFamily="18" charset="0"/>
            </a:endParaRPr>
          </a:p>
        </p:txBody>
      </p:sp>
      <p:sp>
        <p:nvSpPr>
          <p:cNvPr id="3" name="Content Placeholder 2"/>
          <p:cNvSpPr>
            <a:spLocks noGrp="1"/>
          </p:cNvSpPr>
          <p:nvPr>
            <p:ph idx="1"/>
          </p:nvPr>
        </p:nvSpPr>
        <p:spPr/>
        <p:txBody>
          <a:bodyPr/>
          <a:lstStyle/>
          <a:p>
            <a:r>
              <a:rPr lang="en-US" dirty="0" smtClean="0">
                <a:latin typeface="Book Antiqua" panose="02040602050305030304" pitchFamily="18" charset="0"/>
              </a:rPr>
              <a:t>In the </a:t>
            </a:r>
            <a:r>
              <a:rPr lang="en-US" dirty="0" err="1" smtClean="0">
                <a:latin typeface="Book Antiqua" panose="02040602050305030304" pitchFamily="18" charset="0"/>
              </a:rPr>
              <a:t>Betrand</a:t>
            </a:r>
            <a:r>
              <a:rPr lang="en-US" dirty="0" smtClean="0">
                <a:latin typeface="Book Antiqua" panose="02040602050305030304" pitchFamily="18" charset="0"/>
              </a:rPr>
              <a:t> model, we have a competitive equilibrium with just two firms!</a:t>
            </a:r>
          </a:p>
          <a:p>
            <a:r>
              <a:rPr lang="en-US" dirty="0" smtClean="0">
                <a:latin typeface="Book Antiqua" panose="02040602050305030304" pitchFamily="18" charset="0"/>
              </a:rPr>
              <a:t>What have we assumed?</a:t>
            </a:r>
          </a:p>
          <a:p>
            <a:pPr lvl="1"/>
            <a:r>
              <a:rPr lang="en-US" dirty="0" smtClean="0">
                <a:latin typeface="Book Antiqua" panose="02040602050305030304" pitchFamily="18" charset="0"/>
              </a:rPr>
              <a:t>Firms have identical products. Or at least, consumers are indifferent between the products of each firm. There is no brand loyalty.</a:t>
            </a:r>
          </a:p>
          <a:p>
            <a:pPr lvl="1"/>
            <a:r>
              <a:rPr lang="en-US" dirty="0" smtClean="0">
                <a:latin typeface="Book Antiqua" panose="02040602050305030304" pitchFamily="18" charset="0"/>
              </a:rPr>
              <a:t>No capacity constraints. A single firm can satisfy the entire market.</a:t>
            </a:r>
            <a:endParaRPr lang="en-SG" dirty="0">
              <a:latin typeface="Book Antiqua" panose="02040602050305030304" pitchFamily="18" charset="0"/>
            </a:endParaRPr>
          </a:p>
        </p:txBody>
      </p:sp>
      <p:sp>
        <p:nvSpPr>
          <p:cNvPr id="4" name="Slide Number Placeholder 3"/>
          <p:cNvSpPr>
            <a:spLocks noGrp="1"/>
          </p:cNvSpPr>
          <p:nvPr>
            <p:ph type="sldNum" sz="quarter" idx="12"/>
          </p:nvPr>
        </p:nvSpPr>
        <p:spPr/>
        <p:txBody>
          <a:bodyPr/>
          <a:lstStyle/>
          <a:p>
            <a:fld id="{6C7F7493-75C9-45F8-B2CF-5DC88B23674E}" type="slidenum">
              <a:rPr lang="en-SG" smtClean="0"/>
              <a:t>46</a:t>
            </a:fld>
            <a:endParaRPr lang="en-SG"/>
          </a:p>
        </p:txBody>
      </p:sp>
    </p:spTree>
    <p:extLst>
      <p:ext uri="{BB962C8B-B14F-4D97-AF65-F5344CB8AC3E}">
        <p14:creationId xmlns:p14="http://schemas.microsoft.com/office/powerpoint/2010/main" val="123960419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Book Antiqua" panose="02040602050305030304" pitchFamily="18" charset="0"/>
              </a:rPr>
              <a:t>Bertrand Games</a:t>
            </a:r>
            <a:endParaRPr lang="en-SG" dirty="0">
              <a:latin typeface="Book Antiqua" panose="02040602050305030304" pitchFamily="18" charset="0"/>
            </a:endParaRPr>
          </a:p>
        </p:txBody>
      </p:sp>
      <p:sp>
        <p:nvSpPr>
          <p:cNvPr id="3" name="Content Placeholder 2"/>
          <p:cNvSpPr>
            <a:spLocks noGrp="1"/>
          </p:cNvSpPr>
          <p:nvPr>
            <p:ph idx="1"/>
          </p:nvPr>
        </p:nvSpPr>
        <p:spPr/>
        <p:txBody>
          <a:bodyPr>
            <a:normAutofit lnSpcReduction="10000"/>
          </a:bodyPr>
          <a:lstStyle/>
          <a:p>
            <a:r>
              <a:rPr lang="en-US" dirty="0" smtClean="0">
                <a:latin typeface="Book Antiqua" panose="02040602050305030304" pitchFamily="18" charset="0"/>
              </a:rPr>
              <a:t>Brand Loyalty</a:t>
            </a:r>
          </a:p>
          <a:p>
            <a:pPr lvl="1"/>
            <a:r>
              <a:rPr lang="en-US" dirty="0" smtClean="0">
                <a:latin typeface="Book Antiqua" panose="02040602050305030304" pitchFamily="18" charset="0"/>
              </a:rPr>
              <a:t>This is why airlines have frequent flyer programs</a:t>
            </a:r>
          </a:p>
          <a:p>
            <a:pPr lvl="2"/>
            <a:r>
              <a:rPr lang="en-US" dirty="0" smtClean="0">
                <a:latin typeface="Book Antiqua" panose="02040602050305030304" pitchFamily="18" charset="0"/>
              </a:rPr>
              <a:t>Singapore Airlines:	</a:t>
            </a:r>
            <a:r>
              <a:rPr lang="en-US" dirty="0" err="1" smtClean="0">
                <a:latin typeface="Book Antiqua" panose="02040602050305030304" pitchFamily="18" charset="0"/>
              </a:rPr>
              <a:t>KrisFlyer</a:t>
            </a:r>
            <a:endParaRPr lang="en-US" dirty="0" smtClean="0">
              <a:latin typeface="Book Antiqua" panose="02040602050305030304" pitchFamily="18" charset="0"/>
            </a:endParaRPr>
          </a:p>
          <a:p>
            <a:pPr lvl="2"/>
            <a:r>
              <a:rPr lang="en-US" dirty="0" smtClean="0">
                <a:latin typeface="Book Antiqua" panose="02040602050305030304" pitchFamily="18" charset="0"/>
              </a:rPr>
              <a:t>Malaysia Airlines: 	Enrich</a:t>
            </a:r>
          </a:p>
          <a:p>
            <a:r>
              <a:rPr lang="en-US" dirty="0" smtClean="0">
                <a:latin typeface="Book Antiqua" panose="02040602050305030304" pitchFamily="18" charset="0"/>
              </a:rPr>
              <a:t>Nevertheless, airlines in Southeast Asia have displayed Bertrand like behavior as recent as 2014.</a:t>
            </a:r>
          </a:p>
          <a:p>
            <a:r>
              <a:rPr lang="en-US" dirty="0" smtClean="0">
                <a:latin typeface="Book Antiqua" panose="02040602050305030304" pitchFamily="18" charset="0"/>
              </a:rPr>
              <a:t>Because of over-optimistic projections beginning in the late 2000s, many new airlines were founded and existing airlines ordered many new planes.</a:t>
            </a:r>
            <a:endParaRPr lang="en-SG" dirty="0">
              <a:latin typeface="Book Antiqua" panose="02040602050305030304" pitchFamily="18" charset="0"/>
            </a:endParaRPr>
          </a:p>
        </p:txBody>
      </p:sp>
      <p:sp>
        <p:nvSpPr>
          <p:cNvPr id="4" name="Slide Number Placeholder 3"/>
          <p:cNvSpPr>
            <a:spLocks noGrp="1"/>
          </p:cNvSpPr>
          <p:nvPr>
            <p:ph type="sldNum" sz="quarter" idx="12"/>
          </p:nvPr>
        </p:nvSpPr>
        <p:spPr/>
        <p:txBody>
          <a:bodyPr/>
          <a:lstStyle/>
          <a:p>
            <a:fld id="{6C7F7493-75C9-45F8-B2CF-5DC88B23674E}" type="slidenum">
              <a:rPr lang="en-SG" smtClean="0"/>
              <a:t>47</a:t>
            </a:fld>
            <a:endParaRPr lang="en-SG"/>
          </a:p>
        </p:txBody>
      </p:sp>
    </p:spTree>
    <p:extLst>
      <p:ext uri="{BB962C8B-B14F-4D97-AF65-F5344CB8AC3E}">
        <p14:creationId xmlns:p14="http://schemas.microsoft.com/office/powerpoint/2010/main" val="39120213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Book Antiqua" panose="02040602050305030304" pitchFamily="18" charset="0"/>
              </a:rPr>
              <a:t>Bertrand Games</a:t>
            </a:r>
            <a:endParaRPr lang="en-SG" dirty="0"/>
          </a:p>
        </p:txBody>
      </p:sp>
      <p:sp>
        <p:nvSpPr>
          <p:cNvPr id="3" name="Content Placeholder 2"/>
          <p:cNvSpPr>
            <a:spLocks noGrp="1"/>
          </p:cNvSpPr>
          <p:nvPr>
            <p:ph idx="1"/>
          </p:nvPr>
        </p:nvSpPr>
        <p:spPr/>
        <p:txBody>
          <a:bodyPr/>
          <a:lstStyle/>
          <a:p>
            <a:r>
              <a:rPr lang="en-US" dirty="0" smtClean="0">
                <a:latin typeface="Book Antiqua" panose="02040602050305030304" pitchFamily="18" charset="0"/>
              </a:rPr>
              <a:t>As a result, few airlines had capacity constraints. </a:t>
            </a:r>
          </a:p>
          <a:p>
            <a:r>
              <a:rPr lang="en-US" dirty="0" smtClean="0">
                <a:latin typeface="Book Antiqua" panose="02040602050305030304" pitchFamily="18" charset="0"/>
              </a:rPr>
              <a:t>Airlines began competing on price rather than quantity. This resulted in many airlines making losses.</a:t>
            </a:r>
          </a:p>
        </p:txBody>
      </p:sp>
      <p:sp>
        <p:nvSpPr>
          <p:cNvPr id="4" name="Slide Number Placeholder 3"/>
          <p:cNvSpPr>
            <a:spLocks noGrp="1"/>
          </p:cNvSpPr>
          <p:nvPr>
            <p:ph type="sldNum" sz="quarter" idx="12"/>
          </p:nvPr>
        </p:nvSpPr>
        <p:spPr/>
        <p:txBody>
          <a:bodyPr/>
          <a:lstStyle/>
          <a:p>
            <a:fld id="{6C7F7493-75C9-45F8-B2CF-5DC88B23674E}" type="slidenum">
              <a:rPr lang="en-SG" smtClean="0"/>
              <a:t>48</a:t>
            </a:fld>
            <a:endParaRPr lang="en-SG"/>
          </a:p>
        </p:txBody>
      </p:sp>
    </p:spTree>
    <p:extLst>
      <p:ext uri="{BB962C8B-B14F-4D97-AF65-F5344CB8AC3E}">
        <p14:creationId xmlns:p14="http://schemas.microsoft.com/office/powerpoint/2010/main" val="102509738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l="24239" t="7778" r="25870" b="5073"/>
          <a:stretch/>
        </p:blipFill>
        <p:spPr>
          <a:xfrm>
            <a:off x="165806" y="113354"/>
            <a:ext cx="3146984" cy="3092135"/>
          </a:xfrm>
          <a:prstGeom prst="rect">
            <a:avLst/>
          </a:prstGeom>
        </p:spPr>
      </p:pic>
      <p:pic>
        <p:nvPicPr>
          <p:cNvPr id="4" name="Picture 3"/>
          <p:cNvPicPr>
            <a:picLocks noChangeAspect="1"/>
          </p:cNvPicPr>
          <p:nvPr/>
        </p:nvPicPr>
        <p:blipFill rotWithShape="1">
          <a:blip r:embed="rId3"/>
          <a:srcRect l="22895" t="6842" r="24605" b="11520"/>
          <a:stretch/>
        </p:blipFill>
        <p:spPr>
          <a:xfrm>
            <a:off x="264370" y="1813538"/>
            <a:ext cx="3296653" cy="2883539"/>
          </a:xfrm>
          <a:prstGeom prst="rect">
            <a:avLst/>
          </a:prstGeom>
        </p:spPr>
      </p:pic>
      <p:pic>
        <p:nvPicPr>
          <p:cNvPr id="8" name="Picture 7"/>
          <p:cNvPicPr>
            <a:picLocks noChangeAspect="1"/>
          </p:cNvPicPr>
          <p:nvPr/>
        </p:nvPicPr>
        <p:blipFill rotWithShape="1">
          <a:blip r:embed="rId4"/>
          <a:srcRect l="24079" t="8011" r="24605" b="5439"/>
          <a:stretch/>
        </p:blipFill>
        <p:spPr>
          <a:xfrm>
            <a:off x="3320086" y="349323"/>
            <a:ext cx="3152274" cy="2990619"/>
          </a:xfrm>
          <a:prstGeom prst="rect">
            <a:avLst/>
          </a:prstGeom>
        </p:spPr>
      </p:pic>
      <p:pic>
        <p:nvPicPr>
          <p:cNvPr id="5" name="Picture 4"/>
          <p:cNvPicPr>
            <a:picLocks noChangeAspect="1"/>
          </p:cNvPicPr>
          <p:nvPr/>
        </p:nvPicPr>
        <p:blipFill rotWithShape="1">
          <a:blip r:embed="rId5"/>
          <a:srcRect l="17369" t="8947" r="34869" b="6842"/>
          <a:stretch/>
        </p:blipFill>
        <p:spPr>
          <a:xfrm>
            <a:off x="125807" y="3520286"/>
            <a:ext cx="3154280" cy="3128211"/>
          </a:xfrm>
          <a:prstGeom prst="rect">
            <a:avLst/>
          </a:prstGeom>
        </p:spPr>
      </p:pic>
      <p:pic>
        <p:nvPicPr>
          <p:cNvPr id="6" name="Picture 5"/>
          <p:cNvPicPr>
            <a:picLocks noChangeAspect="1"/>
          </p:cNvPicPr>
          <p:nvPr/>
        </p:nvPicPr>
        <p:blipFill rotWithShape="1">
          <a:blip r:embed="rId6"/>
          <a:srcRect l="31974" t="8245" r="33026" b="4970"/>
          <a:stretch/>
        </p:blipFill>
        <p:spPr>
          <a:xfrm>
            <a:off x="5878434" y="134610"/>
            <a:ext cx="2947337" cy="4110760"/>
          </a:xfrm>
          <a:prstGeom prst="rect">
            <a:avLst/>
          </a:prstGeom>
        </p:spPr>
      </p:pic>
      <p:pic>
        <p:nvPicPr>
          <p:cNvPr id="9" name="Picture 8"/>
          <p:cNvPicPr>
            <a:picLocks noChangeAspect="1"/>
          </p:cNvPicPr>
          <p:nvPr/>
        </p:nvPicPr>
        <p:blipFill rotWithShape="1">
          <a:blip r:embed="rId7"/>
          <a:srcRect l="23684" t="7776" r="25790" b="20294"/>
          <a:stretch/>
        </p:blipFill>
        <p:spPr>
          <a:xfrm>
            <a:off x="2987493" y="2974089"/>
            <a:ext cx="3890910" cy="3115788"/>
          </a:xfrm>
          <a:prstGeom prst="rect">
            <a:avLst/>
          </a:prstGeom>
        </p:spPr>
      </p:pic>
      <p:pic>
        <p:nvPicPr>
          <p:cNvPr id="7" name="Picture 6"/>
          <p:cNvPicPr>
            <a:picLocks noChangeAspect="1"/>
          </p:cNvPicPr>
          <p:nvPr/>
        </p:nvPicPr>
        <p:blipFill rotWithShape="1">
          <a:blip r:embed="rId8"/>
          <a:srcRect l="23622" t="8849" r="24148" b="5553"/>
          <a:stretch/>
        </p:blipFill>
        <p:spPr>
          <a:xfrm>
            <a:off x="5462117" y="2519701"/>
            <a:ext cx="3224464" cy="2997617"/>
          </a:xfrm>
          <a:prstGeom prst="rect">
            <a:avLst/>
          </a:prstGeom>
        </p:spPr>
      </p:pic>
      <p:pic>
        <p:nvPicPr>
          <p:cNvPr id="11" name="Picture 10"/>
          <p:cNvPicPr>
            <a:picLocks noChangeAspect="1"/>
          </p:cNvPicPr>
          <p:nvPr/>
        </p:nvPicPr>
        <p:blipFill rotWithShape="1">
          <a:blip r:embed="rId9"/>
          <a:srcRect l="23805" t="10096" r="32392" b="20478"/>
          <a:stretch/>
        </p:blipFill>
        <p:spPr>
          <a:xfrm>
            <a:off x="5592800" y="4443091"/>
            <a:ext cx="2582358" cy="2302257"/>
          </a:xfrm>
          <a:prstGeom prst="rect">
            <a:avLst/>
          </a:prstGeom>
        </p:spPr>
      </p:pic>
      <p:sp>
        <p:nvSpPr>
          <p:cNvPr id="2" name="Slide Number Placeholder 1"/>
          <p:cNvSpPr>
            <a:spLocks noGrp="1"/>
          </p:cNvSpPr>
          <p:nvPr>
            <p:ph type="sldNum" sz="quarter" idx="12"/>
          </p:nvPr>
        </p:nvSpPr>
        <p:spPr/>
        <p:txBody>
          <a:bodyPr/>
          <a:lstStyle/>
          <a:p>
            <a:fld id="{6C7F7493-75C9-45F8-B2CF-5DC88B23674E}" type="slidenum">
              <a:rPr lang="en-SG" smtClean="0"/>
              <a:t>49</a:t>
            </a:fld>
            <a:endParaRPr lang="en-SG"/>
          </a:p>
        </p:txBody>
      </p:sp>
    </p:spTree>
    <p:extLst>
      <p:ext uri="{BB962C8B-B14F-4D97-AF65-F5344CB8AC3E}">
        <p14:creationId xmlns:p14="http://schemas.microsoft.com/office/powerpoint/2010/main" val="18466014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Book Antiqua" panose="02040602050305030304" pitchFamily="18" charset="0"/>
              </a:rPr>
              <a:t>Collusion</a:t>
            </a:r>
            <a:endParaRPr lang="en-SG" dirty="0">
              <a:latin typeface="Book Antiqua" panose="02040602050305030304" pitchFamily="18" charset="0"/>
            </a:endParaRPr>
          </a:p>
        </p:txBody>
      </p:sp>
      <p:sp>
        <p:nvSpPr>
          <p:cNvPr id="3" name="Content Placeholder 2"/>
          <p:cNvSpPr>
            <a:spLocks noGrp="1"/>
          </p:cNvSpPr>
          <p:nvPr>
            <p:ph idx="1"/>
          </p:nvPr>
        </p:nvSpPr>
        <p:spPr/>
        <p:txBody>
          <a:bodyPr/>
          <a:lstStyle/>
          <a:p>
            <a:pPr>
              <a:buFont typeface="Arial" panose="020B0604020202020204" pitchFamily="34" charset="0"/>
              <a:buChar char="•"/>
            </a:pPr>
            <a:r>
              <a:rPr lang="en-US" b="0" dirty="0" smtClean="0">
                <a:latin typeface="Book Antiqua" panose="02040602050305030304" pitchFamily="18" charset="0"/>
              </a:rPr>
              <a:t>What if SQ and MH decided to collude, that is instead of competing against each other, they cooperated in choosing quantities. Will that yield them a better outcome?</a:t>
            </a:r>
            <a:endParaRPr lang="en-SG" b="0" dirty="0">
              <a:latin typeface="Book Antiqua" panose="02040602050305030304" pitchFamily="18" charset="0"/>
            </a:endParaRPr>
          </a:p>
        </p:txBody>
      </p:sp>
      <p:sp>
        <p:nvSpPr>
          <p:cNvPr id="4" name="Slide Number Placeholder 3"/>
          <p:cNvSpPr>
            <a:spLocks noGrp="1"/>
          </p:cNvSpPr>
          <p:nvPr>
            <p:ph type="sldNum" sz="quarter" idx="12"/>
          </p:nvPr>
        </p:nvSpPr>
        <p:spPr/>
        <p:txBody>
          <a:bodyPr/>
          <a:lstStyle/>
          <a:p>
            <a:fld id="{6C7F7493-75C9-45F8-B2CF-5DC88B23674E}" type="slidenum">
              <a:rPr lang="en-SG" smtClean="0"/>
              <a:t>5</a:t>
            </a:fld>
            <a:endParaRPr lang="en-SG"/>
          </a:p>
        </p:txBody>
      </p:sp>
    </p:spTree>
    <p:extLst>
      <p:ext uri="{BB962C8B-B14F-4D97-AF65-F5344CB8AC3E}">
        <p14:creationId xmlns:p14="http://schemas.microsoft.com/office/powerpoint/2010/main" val="209051072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Book Antiqua" panose="02040602050305030304" pitchFamily="18" charset="0"/>
              </a:rPr>
              <a:t>Product Differentiation</a:t>
            </a:r>
            <a:endParaRPr lang="en-SG" dirty="0">
              <a:latin typeface="Book Antiqua" panose="02040602050305030304" pitchFamily="18" charset="0"/>
            </a:endParaRPr>
          </a:p>
        </p:txBody>
      </p:sp>
      <p:sp>
        <p:nvSpPr>
          <p:cNvPr id="3" name="Content Placeholder 2"/>
          <p:cNvSpPr>
            <a:spLocks noGrp="1"/>
          </p:cNvSpPr>
          <p:nvPr>
            <p:ph idx="1"/>
          </p:nvPr>
        </p:nvSpPr>
        <p:spPr/>
        <p:txBody>
          <a:bodyPr/>
          <a:lstStyle/>
          <a:p>
            <a:r>
              <a:rPr lang="en-US" sz="2800" dirty="0" smtClean="0">
                <a:latin typeface="Book Antiqua" panose="02040602050305030304" pitchFamily="18" charset="0"/>
              </a:rPr>
              <a:t>What if the products are not identical?</a:t>
            </a:r>
          </a:p>
          <a:p>
            <a:r>
              <a:rPr lang="en-US" sz="2800" dirty="0" smtClean="0">
                <a:latin typeface="Book Antiqua" panose="02040602050305030304" pitchFamily="18" charset="0"/>
              </a:rPr>
              <a:t>The Bertrand model can still apply.</a:t>
            </a:r>
          </a:p>
        </p:txBody>
      </p:sp>
    </p:spTree>
    <p:extLst>
      <p:ext uri="{BB962C8B-B14F-4D97-AF65-F5344CB8AC3E}">
        <p14:creationId xmlns:p14="http://schemas.microsoft.com/office/powerpoint/2010/main" val="422128256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Book Antiqua" panose="02040602050305030304" pitchFamily="18" charset="0"/>
              </a:rPr>
              <a:t>Problem Set #4</a:t>
            </a:r>
            <a:endParaRPr lang="en-SG" dirty="0">
              <a:latin typeface="Book Antiqua" panose="0204060205030503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lvl="0"/>
                <a:r>
                  <a:rPr lang="en-US" dirty="0" smtClean="0">
                    <a:latin typeface="Book Antiqua" panose="02040602050305030304" pitchFamily="18" charset="0"/>
                  </a:rPr>
                  <a:t>The </a:t>
                </a:r>
                <a:r>
                  <a:rPr lang="en-US" dirty="0">
                    <a:latin typeface="Book Antiqua" panose="02040602050305030304" pitchFamily="18" charset="0"/>
                  </a:rPr>
                  <a:t>demand function for chicken rice from seller </a:t>
                </a:r>
                <a:r>
                  <a:rPr lang="en-US" i="1" dirty="0">
                    <a:latin typeface="Book Antiqua" panose="02040602050305030304" pitchFamily="18" charset="0"/>
                  </a:rPr>
                  <a:t>A</a:t>
                </a:r>
                <a:r>
                  <a:rPr lang="en-US" dirty="0">
                    <a:latin typeface="Book Antiqua" panose="02040602050305030304" pitchFamily="18" charset="0"/>
                  </a:rPr>
                  <a:t> is </a:t>
                </a:r>
                <a14:m>
                  <m:oMath xmlns:m="http://schemas.openxmlformats.org/officeDocument/2006/math">
                    <m:r>
                      <a:rPr lang="en-US" i="1">
                        <a:latin typeface="Cambria Math" panose="02040503050406030204" pitchFamily="18" charset="0"/>
                      </a:rPr>
                      <m:t>21−2</m:t>
                    </m:r>
                    <m:sSub>
                      <m:sSubPr>
                        <m:ctrlPr>
                          <a:rPr lang="en-SG"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𝑎</m:t>
                        </m:r>
                      </m:sub>
                    </m:sSub>
                    <m:r>
                      <a:rPr lang="en-US" i="1">
                        <a:latin typeface="Cambria Math" panose="02040503050406030204" pitchFamily="18" charset="0"/>
                      </a:rPr>
                      <m:t>+</m:t>
                    </m:r>
                    <m:sSub>
                      <m:sSubPr>
                        <m:ctrlPr>
                          <a:rPr lang="en-SG"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𝑏</m:t>
                        </m:r>
                      </m:sub>
                    </m:sSub>
                  </m:oMath>
                </a14:m>
                <a:r>
                  <a:rPr lang="en-US" dirty="0">
                    <a:latin typeface="Book Antiqua" panose="02040602050305030304" pitchFamily="18" charset="0"/>
                  </a:rPr>
                  <a:t> while the demand function for chicken rice from seller </a:t>
                </a:r>
                <a:r>
                  <a:rPr lang="en-US" i="1" dirty="0">
                    <a:latin typeface="Book Antiqua" panose="02040602050305030304" pitchFamily="18" charset="0"/>
                  </a:rPr>
                  <a:t>B</a:t>
                </a:r>
                <a:r>
                  <a:rPr lang="en-US" dirty="0">
                    <a:latin typeface="Book Antiqua" panose="02040602050305030304" pitchFamily="18" charset="0"/>
                  </a:rPr>
                  <a:t> is </a:t>
                </a:r>
                <a14:m>
                  <m:oMath xmlns:m="http://schemas.openxmlformats.org/officeDocument/2006/math">
                    <m:r>
                      <a:rPr lang="en-US" i="1">
                        <a:latin typeface="Cambria Math" panose="02040503050406030204" pitchFamily="18" charset="0"/>
                      </a:rPr>
                      <m:t>21+</m:t>
                    </m:r>
                    <m:sSub>
                      <m:sSubPr>
                        <m:ctrlPr>
                          <a:rPr lang="en-SG"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𝑎</m:t>
                        </m:r>
                      </m:sub>
                    </m:sSub>
                    <m:r>
                      <a:rPr lang="en-US" i="1">
                        <a:latin typeface="Cambria Math" panose="02040503050406030204" pitchFamily="18" charset="0"/>
                      </a:rPr>
                      <m:t>−2</m:t>
                    </m:r>
                    <m:sSub>
                      <m:sSubPr>
                        <m:ctrlPr>
                          <a:rPr lang="en-SG"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𝑏</m:t>
                        </m:r>
                      </m:sub>
                    </m:sSub>
                  </m:oMath>
                </a14:m>
                <a:r>
                  <a:rPr lang="en-US" dirty="0">
                    <a:latin typeface="Book Antiqua" panose="02040602050305030304" pitchFamily="18" charset="0"/>
                  </a:rPr>
                  <a:t>. Assume that marginal costs are zero. Each chicken rice seller maximizes its revenue assuming that the other’s price is independent of its own price. If the chicken rice sellers are competing against each other, what price and quantities will we see in the market?</a:t>
                </a:r>
                <a:endParaRPr lang="en-SG" dirty="0">
                  <a:latin typeface="Book Antiqua" panose="02040602050305030304" pitchFamily="18" charset="0"/>
                </a:endParaRPr>
              </a:p>
              <a:p>
                <a:endParaRPr lang="en-SG"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91" t="-2381" r="-1005"/>
                </a:stretch>
              </a:blipFill>
            </p:spPr>
            <p:txBody>
              <a:bodyPr/>
              <a:lstStyle/>
              <a:p>
                <a:r>
                  <a:rPr lang="en-SG">
                    <a:noFill/>
                  </a:rPr>
                  <a:t> </a:t>
                </a:r>
              </a:p>
            </p:txBody>
          </p:sp>
        </mc:Fallback>
      </mc:AlternateContent>
      <p:sp>
        <p:nvSpPr>
          <p:cNvPr id="4" name="Slide Number Placeholder 3"/>
          <p:cNvSpPr>
            <a:spLocks noGrp="1"/>
          </p:cNvSpPr>
          <p:nvPr>
            <p:ph type="sldNum" sz="quarter" idx="12"/>
          </p:nvPr>
        </p:nvSpPr>
        <p:spPr/>
        <p:txBody>
          <a:bodyPr/>
          <a:lstStyle/>
          <a:p>
            <a:fld id="{6C7F7493-75C9-45F8-B2CF-5DC88B23674E}" type="slidenum">
              <a:rPr lang="en-SG" smtClean="0"/>
              <a:t>51</a:t>
            </a:fld>
            <a:endParaRPr lang="en-SG"/>
          </a:p>
        </p:txBody>
      </p:sp>
    </p:spTree>
    <p:extLst>
      <p:ext uri="{BB962C8B-B14F-4D97-AF65-F5344CB8AC3E}">
        <p14:creationId xmlns:p14="http://schemas.microsoft.com/office/powerpoint/2010/main" val="7750846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Book Antiqua" panose="02040602050305030304" pitchFamily="18" charset="0"/>
              </a:rPr>
              <a:t>Problem Set #4</a:t>
            </a:r>
            <a:endParaRPr lang="en-SG" dirty="0">
              <a:latin typeface="Book Antiqua" panose="0204060205030503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457200" indent="-457200">
                  <a:buFont typeface="+mj-lt"/>
                  <a:buAutoNum type="arabicPeriod"/>
                </a:pPr>
                <a:r>
                  <a:rPr lang="en-US" dirty="0" smtClean="0">
                    <a:latin typeface="Book Antiqua" panose="02040602050305030304" pitchFamily="18" charset="0"/>
                  </a:rPr>
                  <a:t>Differentiated products. An increase in price does not cause symmetric responses.</a:t>
                </a:r>
              </a:p>
              <a:p>
                <a:pPr marL="457200" lvl="1" indent="0">
                  <a:buNone/>
                </a:pPr>
                <a:r>
                  <a:rPr lang="en-US" dirty="0">
                    <a:latin typeface="Book Antiqua" panose="02040602050305030304" pitchFamily="18" charset="0"/>
                  </a:rPr>
                  <a:t>	</a:t>
                </a:r>
                <a:r>
                  <a:rPr lang="en-US" dirty="0" smtClean="0">
                    <a:latin typeface="Book Antiqua" panose="02040602050305030304" pitchFamily="18" charset="0"/>
                  </a:rPr>
                  <a:t>Example of symmetric response:</a:t>
                </a:r>
              </a:p>
              <a:p>
                <a:pPr marL="457200" lvl="1" indent="0" algn="ctr">
                  <a:buNone/>
                </a:pPr>
                <a:r>
                  <a:rPr lang="en-US" dirty="0">
                    <a:latin typeface="Book Antiqua" panose="02040602050305030304" pitchFamily="18" charset="0"/>
                  </a:rPr>
                  <a: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Q</m:t>
                        </m:r>
                      </m:e>
                      <m:sub>
                        <m:r>
                          <a:rPr lang="en-US" b="0" i="1" smtClean="0">
                            <a:latin typeface="Cambria Math" panose="02040503050406030204" pitchFamily="18" charset="0"/>
                          </a:rPr>
                          <m:t>𝑎</m:t>
                        </m:r>
                      </m:sub>
                    </m:sSub>
                    <m:r>
                      <a:rPr lang="en-US" b="0" i="0" smtClean="0">
                        <a:latin typeface="Cambria Math" panose="02040503050406030204" pitchFamily="18" charset="0"/>
                      </a:rPr>
                      <m:t>=</m:t>
                    </m:r>
                    <m:r>
                      <a:rPr lang="en-US" i="1">
                        <a:latin typeface="Cambria Math" panose="02040503050406030204" pitchFamily="18" charset="0"/>
                      </a:rPr>
                      <m:t>21−</m:t>
                    </m:r>
                    <m:sSub>
                      <m:sSubPr>
                        <m:ctrlPr>
                          <a:rPr lang="en-SG"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𝑎</m:t>
                        </m:r>
                      </m:sub>
                    </m:sSub>
                    <m:r>
                      <a:rPr lang="en-US" i="1">
                        <a:latin typeface="Cambria Math" panose="02040503050406030204" pitchFamily="18" charset="0"/>
                      </a:rPr>
                      <m:t>+</m:t>
                    </m:r>
                    <m:sSub>
                      <m:sSubPr>
                        <m:ctrlPr>
                          <a:rPr lang="en-SG"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𝑏</m:t>
                        </m:r>
                      </m:sub>
                    </m:sSub>
                  </m:oMath>
                </a14:m>
                <a:endParaRPr lang="en-US" dirty="0" smtClean="0">
                  <a:latin typeface="Book Antiqua" panose="02040602050305030304" pitchFamily="18" charset="0"/>
                </a:endParaRPr>
              </a:p>
              <a:p>
                <a:pPr marL="457200" indent="-457200">
                  <a:buFont typeface="+mj-lt"/>
                  <a:buAutoNum type="arabicPeriod"/>
                </a:pPr>
                <a:r>
                  <a:rPr lang="en-US" dirty="0" smtClean="0">
                    <a:latin typeface="Book Antiqua" panose="02040602050305030304" pitchFamily="18" charset="0"/>
                  </a:rPr>
                  <a:t>The question isn’t clear on which dimension one should compete (price or quantity)</a:t>
                </a:r>
              </a:p>
              <a:p>
                <a:pPr marL="457200" indent="-457200">
                  <a:buFont typeface="+mj-lt"/>
                  <a:buAutoNum type="arabicPeriod"/>
                </a:pPr>
                <a:r>
                  <a:rPr lang="en-US" dirty="0" smtClean="0">
                    <a:latin typeface="Book Antiqua" panose="02040602050305030304" pitchFamily="18" charset="0"/>
                  </a:rPr>
                  <a:t>You get different answers if you solve based on price or quantity because the Bertrand and </a:t>
                </a:r>
                <a:r>
                  <a:rPr lang="en-US" dirty="0" err="1" smtClean="0">
                    <a:latin typeface="Book Antiqua" panose="02040602050305030304" pitchFamily="18" charset="0"/>
                  </a:rPr>
                  <a:t>Cournot</a:t>
                </a:r>
                <a:r>
                  <a:rPr lang="en-US" dirty="0" smtClean="0">
                    <a:latin typeface="Book Antiqua" panose="02040602050305030304" pitchFamily="18" charset="0"/>
                  </a:rPr>
                  <a:t> models are not the same, even for differentiated goods!</a:t>
                </a:r>
                <a:endParaRPr lang="en-SG" dirty="0">
                  <a:latin typeface="Book Antiqua" panose="02040602050305030304" pitchFamily="18" charset="0"/>
                </a:endParaRPr>
              </a:p>
              <a:p>
                <a:endParaRPr lang="en-SG"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623" t="-2801" r="-1932" b="-560"/>
                </a:stretch>
              </a:blipFill>
            </p:spPr>
            <p:txBody>
              <a:bodyPr/>
              <a:lstStyle/>
              <a:p>
                <a:r>
                  <a:rPr lang="en-SG">
                    <a:noFill/>
                  </a:rPr>
                  <a:t> </a:t>
                </a:r>
              </a:p>
            </p:txBody>
          </p:sp>
        </mc:Fallback>
      </mc:AlternateContent>
      <p:sp>
        <p:nvSpPr>
          <p:cNvPr id="4" name="Slide Number Placeholder 3"/>
          <p:cNvSpPr>
            <a:spLocks noGrp="1"/>
          </p:cNvSpPr>
          <p:nvPr>
            <p:ph type="sldNum" sz="quarter" idx="12"/>
          </p:nvPr>
        </p:nvSpPr>
        <p:spPr/>
        <p:txBody>
          <a:bodyPr/>
          <a:lstStyle/>
          <a:p>
            <a:fld id="{6C7F7493-75C9-45F8-B2CF-5DC88B23674E}" type="slidenum">
              <a:rPr lang="en-SG" smtClean="0"/>
              <a:t>52</a:t>
            </a:fld>
            <a:endParaRPr lang="en-SG"/>
          </a:p>
        </p:txBody>
      </p:sp>
    </p:spTree>
    <p:extLst>
      <p:ext uri="{BB962C8B-B14F-4D97-AF65-F5344CB8AC3E}">
        <p14:creationId xmlns:p14="http://schemas.microsoft.com/office/powerpoint/2010/main" val="182417642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Book Antiqua" panose="02040602050305030304" pitchFamily="18" charset="0"/>
              </a:rPr>
              <a:t>Problem Set #4</a:t>
            </a:r>
            <a:endParaRPr lang="en-SG" dirty="0">
              <a:latin typeface="Book Antiqua" panose="0204060205030503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smtClean="0">
                    <a:latin typeface="Book Antiqua" panose="02040602050305030304" pitchFamily="18" charset="0"/>
                  </a:rPr>
                  <a:t>Solving it as a </a:t>
                </a:r>
                <a:r>
                  <a:rPr lang="en-US" dirty="0" err="1" smtClean="0">
                    <a:latin typeface="Book Antiqua" panose="02040602050305030304" pitchFamily="18" charset="0"/>
                  </a:rPr>
                  <a:t>Cournot</a:t>
                </a:r>
                <a:r>
                  <a:rPr lang="en-US" dirty="0" smtClean="0">
                    <a:latin typeface="Book Antiqua" panose="02040602050305030304" pitchFamily="18"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𝑎</m:t>
                          </m:r>
                        </m:sub>
                      </m:sSub>
                      <m:r>
                        <a:rPr lang="en-US" b="0" i="1" smtClean="0">
                          <a:latin typeface="Cambria Math" panose="02040503050406030204" pitchFamily="18" charset="0"/>
                        </a:rPr>
                        <m:t>=</m:t>
                      </m:r>
                      <m:r>
                        <a:rPr lang="en-US" i="1">
                          <a:latin typeface="Cambria Math" panose="02040503050406030204" pitchFamily="18" charset="0"/>
                        </a:rPr>
                        <m:t>21−2</m:t>
                      </m:r>
                      <m:sSub>
                        <m:sSubPr>
                          <m:ctrlPr>
                            <a:rPr lang="en-SG"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𝑎</m:t>
                          </m:r>
                        </m:sub>
                      </m:sSub>
                      <m:r>
                        <a:rPr lang="en-US" i="1">
                          <a:latin typeface="Cambria Math" panose="02040503050406030204" pitchFamily="18" charset="0"/>
                        </a:rPr>
                        <m:t>+</m:t>
                      </m:r>
                      <m:sSub>
                        <m:sSubPr>
                          <m:ctrlPr>
                            <a:rPr lang="en-SG"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𝑏</m:t>
                          </m:r>
                        </m:sub>
                      </m:sSub>
                    </m:oMath>
                  </m:oMathPara>
                </a14:m>
                <a:endParaRPr lang="en-SG" dirty="0" smtClean="0">
                  <a:latin typeface="Book Antiqua" panose="0204060205030503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𝑏</m:t>
                          </m:r>
                        </m:sub>
                      </m:sSub>
                      <m:r>
                        <a:rPr lang="en-US" b="0" i="1" smtClean="0">
                          <a:latin typeface="Cambria Math" panose="02040503050406030204" pitchFamily="18" charset="0"/>
                        </a:rPr>
                        <m:t>=</m:t>
                      </m:r>
                      <m:r>
                        <a:rPr lang="en-US" i="1">
                          <a:latin typeface="Cambria Math" panose="02040503050406030204" pitchFamily="18" charset="0"/>
                        </a:rPr>
                        <m:t>21+</m:t>
                      </m:r>
                      <m:sSub>
                        <m:sSubPr>
                          <m:ctrlPr>
                            <a:rPr lang="en-SG"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𝑎</m:t>
                          </m:r>
                        </m:sub>
                      </m:sSub>
                      <m:r>
                        <a:rPr lang="en-US" i="1">
                          <a:latin typeface="Cambria Math" panose="02040503050406030204" pitchFamily="18" charset="0"/>
                        </a:rPr>
                        <m:t>−2</m:t>
                      </m:r>
                      <m:sSub>
                        <m:sSubPr>
                          <m:ctrlPr>
                            <a:rPr lang="en-SG"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𝑏</m:t>
                          </m:r>
                        </m:sub>
                      </m:sSub>
                    </m:oMath>
                  </m:oMathPara>
                </a14:m>
                <a:endParaRPr lang="en-SG" dirty="0" smtClean="0">
                  <a:latin typeface="Book Antiqua" panose="02040602050305030304" pitchFamily="18" charset="0"/>
                </a:endParaRPr>
              </a:p>
              <a:p>
                <a:pPr marL="0" indent="0">
                  <a:buNone/>
                </a:pPr>
                <a:endParaRPr lang="en-SG" dirty="0" smtClean="0">
                  <a:latin typeface="Book Antiqua" panose="0204060205030503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𝑎</m:t>
                              </m:r>
                            </m:sub>
                          </m:sSub>
                        </m:num>
                        <m:den>
                          <m:r>
                            <a:rPr lang="en-US" b="0" i="1" smtClean="0">
                              <a:latin typeface="Cambria Math" panose="02040503050406030204" pitchFamily="18" charset="0"/>
                            </a:rPr>
                            <m:t>2</m:t>
                          </m:r>
                        </m:den>
                      </m:f>
                    </m:oMath>
                  </m:oMathPara>
                </a14:m>
                <a:endParaRPr lang="en-US" b="0" dirty="0" smtClean="0">
                  <a:latin typeface="Book Antiqua" panose="02040602050305030304" pitchFamily="18" charset="0"/>
                </a:endParaRPr>
              </a:p>
              <a:p>
                <a:pPr marL="0" indent="0">
                  <a:buNone/>
                </a:pPr>
                <a:endParaRPr lang="en-US" sz="1000" b="0" dirty="0" smtClean="0">
                  <a:latin typeface="Book Antiqua" panose="0204060205030503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𝑏</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21+</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𝑎</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b="0" i="1" smtClean="0">
                                  <a:latin typeface="Cambria Math" panose="02040503050406030204" pitchFamily="18" charset="0"/>
                                </a:rPr>
                                <m:t>𝑏</m:t>
                              </m:r>
                            </m:sub>
                          </m:sSub>
                        </m:num>
                        <m:den>
                          <m:r>
                            <a:rPr lang="en-US" i="1">
                              <a:latin typeface="Cambria Math" panose="02040503050406030204" pitchFamily="18" charset="0"/>
                            </a:rPr>
                            <m:t>2</m:t>
                          </m:r>
                        </m:den>
                      </m:f>
                    </m:oMath>
                  </m:oMathPara>
                </a14:m>
                <a:endParaRPr lang="en-SG" dirty="0" smtClean="0">
                  <a:latin typeface="Book Antiqua" panose="02040602050305030304" pitchFamily="18" charset="0"/>
                </a:endParaRPr>
              </a:p>
              <a:p>
                <a:pPr marL="0" indent="0">
                  <a:buNone/>
                </a:pPr>
                <a:r>
                  <a:rPr lang="en-US" dirty="0" smtClean="0">
                    <a:latin typeface="Book Antiqua" panose="02040602050305030304" pitchFamily="18" charset="0"/>
                  </a:rPr>
                  <a:t>Plug one into the other to get price in terms of quantities only</a:t>
                </a:r>
                <a:endParaRPr lang="en-SG" dirty="0">
                  <a:latin typeface="Book Antiqua" panose="0204060205030503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46" t="-3081"/>
                </a:stretch>
              </a:blipFill>
            </p:spPr>
            <p:txBody>
              <a:bodyPr/>
              <a:lstStyle/>
              <a:p>
                <a:r>
                  <a:rPr lang="en-SG">
                    <a:noFill/>
                  </a:rPr>
                  <a:t> </a:t>
                </a:r>
              </a:p>
            </p:txBody>
          </p:sp>
        </mc:Fallback>
      </mc:AlternateContent>
      <p:sp>
        <p:nvSpPr>
          <p:cNvPr id="4" name="Slide Number Placeholder 3"/>
          <p:cNvSpPr>
            <a:spLocks noGrp="1"/>
          </p:cNvSpPr>
          <p:nvPr>
            <p:ph type="sldNum" sz="quarter" idx="12"/>
          </p:nvPr>
        </p:nvSpPr>
        <p:spPr/>
        <p:txBody>
          <a:bodyPr/>
          <a:lstStyle/>
          <a:p>
            <a:fld id="{6C7F7493-75C9-45F8-B2CF-5DC88B23674E}" type="slidenum">
              <a:rPr lang="en-SG" smtClean="0"/>
              <a:t>53</a:t>
            </a:fld>
            <a:endParaRPr lang="en-SG"/>
          </a:p>
        </p:txBody>
      </p:sp>
    </p:spTree>
    <p:extLst>
      <p:ext uri="{BB962C8B-B14F-4D97-AF65-F5344CB8AC3E}">
        <p14:creationId xmlns:p14="http://schemas.microsoft.com/office/powerpoint/2010/main" val="86514410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Book Antiqua" panose="02040602050305030304" pitchFamily="18" charset="0"/>
              </a:rPr>
              <a:t>Problem Set #4</a:t>
            </a:r>
            <a:endParaRPr lang="en-SG" dirty="0">
              <a:latin typeface="Book Antiqua" panose="0204060205030503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63−</m:t>
                          </m:r>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𝑏</m:t>
                              </m:r>
                            </m:sub>
                          </m:sSub>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𝑎</m:t>
                              </m:r>
                            </m:sub>
                          </m:sSub>
                        </m:num>
                        <m:den>
                          <m:r>
                            <a:rPr lang="en-US" i="1">
                              <a:latin typeface="Cambria Math" panose="02040503050406030204" pitchFamily="18" charset="0"/>
                            </a:rPr>
                            <m:t>3</m:t>
                          </m:r>
                        </m:den>
                      </m:f>
                    </m:oMath>
                  </m:oMathPara>
                </a14:m>
                <a:endParaRPr lang="en-SG" dirty="0" smtClean="0">
                  <a:latin typeface="Book Antiqua" panose="0204060205030503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𝑎</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63−</m:t>
                              </m:r>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𝑏</m:t>
                                  </m:r>
                                </m:sub>
                              </m:sSub>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𝑎</m:t>
                                  </m:r>
                                </m:sub>
                              </m:sSub>
                            </m:num>
                            <m:den>
                              <m:r>
                                <a:rPr lang="en-US" i="1">
                                  <a:latin typeface="Cambria Math" panose="02040503050406030204" pitchFamily="18" charset="0"/>
                                </a:rPr>
                                <m:t>3</m:t>
                              </m:r>
                            </m:den>
                          </m:f>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𝑎</m:t>
                          </m:r>
                        </m:sub>
                      </m:sSub>
                    </m:oMath>
                  </m:oMathPara>
                </a14:m>
                <a:endParaRPr lang="en-US" dirty="0" smtClean="0">
                  <a:latin typeface="Book Antiqua" panose="02040602050305030304" pitchFamily="18" charset="0"/>
                </a:endParaRPr>
              </a:p>
              <a:p>
                <a:pPr marL="0" indent="0">
                  <a:buNone/>
                </a:pPr>
                <a:endParaRPr lang="en-US" dirty="0">
                  <a:latin typeface="Book Antiqua" panose="02040602050305030304" pitchFamily="18" charset="0"/>
                </a:endParaRPr>
              </a:p>
              <a:p>
                <a:pPr marL="0" indent="0">
                  <a:buNone/>
                </a:pPr>
                <a:r>
                  <a:rPr lang="en-US" dirty="0" smtClean="0">
                    <a:latin typeface="Book Antiqua" panose="02040602050305030304" pitchFamily="18" charset="0"/>
                  </a:rPr>
                  <a:t>Taking derivatives, you can solve for best response functions and obtain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𝑎</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𝑏</m:t>
                        </m:r>
                      </m:sub>
                    </m:sSub>
                    <m:r>
                      <a:rPr lang="en-US" b="0" i="1" smtClean="0">
                        <a:latin typeface="Cambria Math" panose="02040503050406030204" pitchFamily="18" charset="0"/>
                      </a:rPr>
                      <m:t>=12.6</m:t>
                    </m:r>
                  </m:oMath>
                </a14:m>
                <a:endParaRPr lang="en-US" b="0" dirty="0" smtClean="0">
                  <a:latin typeface="Book Antiqua" panose="02040602050305030304" pitchFamily="18" charset="0"/>
                </a:endParaRPr>
              </a:p>
              <a:p>
                <a:pPr marL="0" indent="0">
                  <a:buNone/>
                </a:pPr>
                <a:endParaRPr lang="en-US" sz="600" dirty="0" smtClean="0">
                  <a:latin typeface="Book Antiqua" panose="02040602050305030304" pitchFamily="18" charset="0"/>
                </a:endParaRPr>
              </a:p>
              <a:p>
                <a:pPr marL="0" indent="0">
                  <a:buNone/>
                </a:pPr>
                <a:r>
                  <a:rPr lang="en-US" dirty="0" smtClean="0">
                    <a:latin typeface="Book Antiqua" panose="02040602050305030304" pitchFamily="18" charset="0"/>
                  </a:rPr>
                  <a:t>I gave similar demand functions for product differentiation last week and you can solve them this way as well.</a:t>
                </a:r>
                <a:endParaRPr lang="en-US" dirty="0">
                  <a:latin typeface="Book Antiqua" panose="0204060205030503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46" r="-1932" b="-3081"/>
                </a:stretch>
              </a:blipFill>
            </p:spPr>
            <p:txBody>
              <a:bodyPr/>
              <a:lstStyle/>
              <a:p>
                <a:r>
                  <a:rPr lang="en-SG">
                    <a:noFill/>
                  </a:rPr>
                  <a:t> </a:t>
                </a:r>
              </a:p>
            </p:txBody>
          </p:sp>
        </mc:Fallback>
      </mc:AlternateContent>
      <p:sp>
        <p:nvSpPr>
          <p:cNvPr id="4" name="Slide Number Placeholder 3"/>
          <p:cNvSpPr>
            <a:spLocks noGrp="1"/>
          </p:cNvSpPr>
          <p:nvPr>
            <p:ph type="sldNum" sz="quarter" idx="12"/>
          </p:nvPr>
        </p:nvSpPr>
        <p:spPr/>
        <p:txBody>
          <a:bodyPr/>
          <a:lstStyle/>
          <a:p>
            <a:fld id="{6C7F7493-75C9-45F8-B2CF-5DC88B23674E}" type="slidenum">
              <a:rPr lang="en-SG" smtClean="0"/>
              <a:t>54</a:t>
            </a:fld>
            <a:endParaRPr lang="en-SG"/>
          </a:p>
        </p:txBody>
      </p:sp>
    </p:spTree>
    <p:extLst>
      <p:ext uri="{BB962C8B-B14F-4D97-AF65-F5344CB8AC3E}">
        <p14:creationId xmlns:p14="http://schemas.microsoft.com/office/powerpoint/2010/main" val="12953665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Book Antiqua" panose="02040602050305030304" pitchFamily="18" charset="0"/>
              </a:rPr>
              <a:t>Problem Set #4</a:t>
            </a:r>
            <a:endParaRPr lang="en-SG" dirty="0">
              <a:latin typeface="Book Antiqua" panose="0204060205030503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latin typeface="Book Antiqua" panose="02040602050305030304" pitchFamily="18" charset="0"/>
                  </a:rPr>
                  <a:t>Solving as a Bertrand:</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𝑎</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i="1">
                              <a:latin typeface="Cambria Math" panose="02040503050406030204" pitchFamily="18" charset="0"/>
                            </a:rPr>
                            <m:t>21−2</m:t>
                          </m:r>
                          <m:sSub>
                            <m:sSubPr>
                              <m:ctrlPr>
                                <a:rPr lang="en-SG"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𝑎</m:t>
                              </m:r>
                            </m:sub>
                          </m:sSub>
                          <m:r>
                            <a:rPr lang="en-US" i="1">
                              <a:latin typeface="Cambria Math" panose="02040503050406030204" pitchFamily="18" charset="0"/>
                            </a:rPr>
                            <m:t>+</m:t>
                          </m:r>
                          <m:sSub>
                            <m:sSubPr>
                              <m:ctrlPr>
                                <a:rPr lang="en-SG"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𝑏</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m:t>
                          </m:r>
                        </m:sub>
                      </m:sSub>
                    </m:oMath>
                  </m:oMathPara>
                </a14:m>
                <a:endParaRPr lang="en-US" b="0" dirty="0" smtClean="0">
                  <a:latin typeface="Book Antiqua" panose="020406020503050303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𝑎</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m:t>
                              </m:r>
                            </m:sub>
                          </m:sSub>
                        </m:den>
                      </m:f>
                      <m:r>
                        <a:rPr lang="en-US" b="0" i="1" smtClean="0">
                          <a:latin typeface="Cambria Math" panose="02040503050406030204" pitchFamily="18" charset="0"/>
                        </a:rPr>
                        <m:t>=21−4</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𝑏</m:t>
                          </m:r>
                        </m:sub>
                      </m:sSub>
                      <m:r>
                        <a:rPr lang="en-US" b="0" i="1" smtClean="0">
                          <a:latin typeface="Cambria Math" panose="02040503050406030204" pitchFamily="18" charset="0"/>
                        </a:rPr>
                        <m:t>=0</m:t>
                      </m:r>
                    </m:oMath>
                  </m:oMathPara>
                </a14:m>
                <a:endParaRPr lang="en-US" b="0" dirty="0" smtClean="0">
                  <a:latin typeface="Book Antiqua" panose="0204060205030503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𝑎</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𝑏</m:t>
                              </m:r>
                            </m:sub>
                          </m:sSub>
                        </m:num>
                        <m:den>
                          <m:r>
                            <a:rPr lang="en-US" b="0" i="1" smtClean="0">
                              <a:latin typeface="Cambria Math" panose="02040503050406030204" pitchFamily="18" charset="0"/>
                            </a:rPr>
                            <m:t>4</m:t>
                          </m:r>
                        </m:den>
                      </m:f>
                    </m:oMath>
                  </m:oMathPara>
                </a14:m>
                <a:endParaRPr lang="en-US" dirty="0" smtClean="0">
                  <a:latin typeface="Book Antiqua" panose="02040602050305030304" pitchFamily="18" charset="0"/>
                </a:endParaRPr>
              </a:p>
              <a:p>
                <a:pPr marL="0" indent="0">
                  <a:buNone/>
                </a:pPr>
                <a:r>
                  <a:rPr lang="en-US" dirty="0" smtClean="0">
                    <a:latin typeface="Book Antiqua" panose="02040602050305030304" pitchFamily="18" charset="0"/>
                  </a:rPr>
                  <a:t>Solving the best response functions simultaneously, you find that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𝑏</m:t>
                        </m:r>
                      </m:sub>
                    </m:sSub>
                    <m:r>
                      <a:rPr lang="en-US" b="0" i="1" smtClean="0">
                        <a:latin typeface="Cambria Math" panose="02040503050406030204" pitchFamily="18" charset="0"/>
                      </a:rPr>
                      <m:t>=7,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𝑎</m:t>
                        </m:r>
                      </m:sub>
                    </m:sSub>
                    <m:r>
                      <a:rPr lang="en-US" b="0" i="1" smtClean="0">
                        <a:latin typeface="Cambria Math" panose="02040503050406030204" pitchFamily="18" charset="0"/>
                      </a:rPr>
                      <m:t>=14</m:t>
                    </m:r>
                  </m:oMath>
                </a14:m>
                <a:endParaRPr lang="en-US" dirty="0">
                  <a:latin typeface="Book Antiqua" panose="0204060205030503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46" t="-2381"/>
                </a:stretch>
              </a:blipFill>
            </p:spPr>
            <p:txBody>
              <a:bodyPr/>
              <a:lstStyle/>
              <a:p>
                <a:r>
                  <a:rPr lang="en-SG">
                    <a:noFill/>
                  </a:rPr>
                  <a:t> </a:t>
                </a:r>
              </a:p>
            </p:txBody>
          </p:sp>
        </mc:Fallback>
      </mc:AlternateContent>
      <p:sp>
        <p:nvSpPr>
          <p:cNvPr id="4" name="Slide Number Placeholder 3"/>
          <p:cNvSpPr>
            <a:spLocks noGrp="1"/>
          </p:cNvSpPr>
          <p:nvPr>
            <p:ph type="sldNum" sz="quarter" idx="12"/>
          </p:nvPr>
        </p:nvSpPr>
        <p:spPr/>
        <p:txBody>
          <a:bodyPr/>
          <a:lstStyle/>
          <a:p>
            <a:fld id="{6C7F7493-75C9-45F8-B2CF-5DC88B23674E}" type="slidenum">
              <a:rPr lang="en-SG" smtClean="0"/>
              <a:t>55</a:t>
            </a:fld>
            <a:endParaRPr lang="en-SG"/>
          </a:p>
        </p:txBody>
      </p:sp>
    </p:spTree>
    <p:extLst>
      <p:ext uri="{BB962C8B-B14F-4D97-AF65-F5344CB8AC3E}">
        <p14:creationId xmlns:p14="http://schemas.microsoft.com/office/powerpoint/2010/main" val="137155964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Book Antiqua" panose="02040602050305030304" pitchFamily="18" charset="0"/>
              </a:rPr>
              <a:t>Problem Set #4</a:t>
            </a:r>
            <a:endParaRPr lang="en-SG" dirty="0">
              <a:latin typeface="Book Antiqua" panose="0204060205030503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latin typeface="Book Antiqua" panose="02040602050305030304" pitchFamily="18" charset="0"/>
                  </a:rPr>
                  <a:t>But marginal cost is zero. How can the Bertrand equilibrium not be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𝑎</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𝑏</m:t>
                        </m:r>
                      </m:sub>
                    </m:sSub>
                    <m:r>
                      <a:rPr lang="en-US" b="0" i="1" smtClean="0">
                        <a:latin typeface="Cambria Math" panose="02040503050406030204" pitchFamily="18" charset="0"/>
                      </a:rPr>
                      <m:t>=0?</m:t>
                    </m:r>
                  </m:oMath>
                </a14:m>
                <a:endParaRPr lang="en-US" b="0" dirty="0" smtClean="0">
                  <a:latin typeface="Book Antiqua" panose="02040602050305030304" pitchFamily="18" charset="0"/>
                </a:endParaRPr>
              </a:p>
              <a:p>
                <a:r>
                  <a:rPr lang="en-US" dirty="0" smtClean="0">
                    <a:latin typeface="Book Antiqua" panose="02040602050305030304" pitchFamily="18" charset="0"/>
                  </a:rPr>
                  <a:t>That is because we have differentiated products. </a:t>
                </a:r>
              </a:p>
              <a:p>
                <a:r>
                  <a:rPr lang="en-US" dirty="0" smtClean="0">
                    <a:latin typeface="Book Antiqua" panose="02040602050305030304" pitchFamily="18" charset="0"/>
                  </a:rPr>
                  <a:t>If we had homogenous goods, market demand would look something like this:</a:t>
                </a:r>
              </a:p>
              <a:p>
                <a:pPr marL="0" indent="0" algn="ctr">
                  <a:buNone/>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=21−</m:t>
                    </m:r>
                    <m:r>
                      <m:rPr>
                        <m:sty m:val="p"/>
                      </m:rPr>
                      <a:rPr lang="en-US" b="0" i="0" smtClean="0">
                        <a:latin typeface="Cambria Math" panose="02040503050406030204" pitchFamily="18" charset="0"/>
                      </a:rPr>
                      <m:t>min</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𝑏</m:t>
                        </m:r>
                      </m:sub>
                    </m:sSub>
                    <m:r>
                      <a:rPr lang="en-US" b="0" i="1" smtClean="0">
                        <a:latin typeface="Cambria Math" panose="02040503050406030204" pitchFamily="18" charset="0"/>
                      </a:rPr>
                      <m:t>}</m:t>
                    </m:r>
                  </m:oMath>
                </a14:m>
                <a:r>
                  <a:rPr lang="en-US" dirty="0" smtClean="0">
                    <a:latin typeface="Book Antiqua" panose="02040602050305030304" pitchFamily="18" charset="0"/>
                  </a:rPr>
                  <a:t> </a:t>
                </a:r>
              </a:p>
              <a:p>
                <a:pPr marL="0" indent="0">
                  <a:buNone/>
                </a:pPr>
                <a:r>
                  <a:rPr lang="en-US" dirty="0" smtClean="0">
                    <a:latin typeface="Book Antiqua" panose="02040602050305030304" pitchFamily="18" charset="0"/>
                  </a:rPr>
                  <a:t>and we would have the outcome discussed earlier.</a:t>
                </a:r>
                <a:endParaRPr lang="en-US" dirty="0">
                  <a:latin typeface="Book Antiqua" panose="0204060205030503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46" t="-2381" r="-1082"/>
                </a:stretch>
              </a:blipFill>
            </p:spPr>
            <p:txBody>
              <a:bodyPr/>
              <a:lstStyle/>
              <a:p>
                <a:r>
                  <a:rPr lang="en-SG">
                    <a:noFill/>
                  </a:rPr>
                  <a:t> </a:t>
                </a:r>
              </a:p>
            </p:txBody>
          </p:sp>
        </mc:Fallback>
      </mc:AlternateContent>
      <p:sp>
        <p:nvSpPr>
          <p:cNvPr id="4" name="Slide Number Placeholder 3"/>
          <p:cNvSpPr>
            <a:spLocks noGrp="1"/>
          </p:cNvSpPr>
          <p:nvPr>
            <p:ph type="sldNum" sz="quarter" idx="12"/>
          </p:nvPr>
        </p:nvSpPr>
        <p:spPr/>
        <p:txBody>
          <a:bodyPr/>
          <a:lstStyle/>
          <a:p>
            <a:fld id="{6C7F7493-75C9-45F8-B2CF-5DC88B23674E}" type="slidenum">
              <a:rPr lang="en-SG" smtClean="0"/>
              <a:t>56</a:t>
            </a:fld>
            <a:endParaRPr lang="en-SG"/>
          </a:p>
        </p:txBody>
      </p:sp>
    </p:spTree>
    <p:extLst>
      <p:ext uri="{BB962C8B-B14F-4D97-AF65-F5344CB8AC3E}">
        <p14:creationId xmlns:p14="http://schemas.microsoft.com/office/powerpoint/2010/main" val="330725130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Book Antiqua" panose="02040602050305030304" pitchFamily="18" charset="0"/>
              </a:rPr>
              <a:t>Types of Oligopoly Markets</a:t>
            </a:r>
            <a:endParaRPr lang="en-SG" dirty="0">
              <a:latin typeface="Book Antiqua" panose="02040602050305030304" pitchFamily="18" charset="0"/>
            </a:endParaRPr>
          </a:p>
        </p:txBody>
      </p:sp>
      <p:sp>
        <p:nvSpPr>
          <p:cNvPr id="4" name="TextBox 3"/>
          <p:cNvSpPr txBox="1"/>
          <p:nvPr/>
        </p:nvSpPr>
        <p:spPr>
          <a:xfrm>
            <a:off x="209006" y="3452974"/>
            <a:ext cx="1698171" cy="707886"/>
          </a:xfrm>
          <a:prstGeom prst="rect">
            <a:avLst/>
          </a:prstGeom>
          <a:noFill/>
          <a:ln>
            <a:solidFill>
              <a:srgbClr val="0070C0"/>
            </a:solidFill>
          </a:ln>
        </p:spPr>
        <p:txBody>
          <a:bodyPr wrap="square" rtlCol="0">
            <a:spAutoFit/>
          </a:bodyPr>
          <a:lstStyle/>
          <a:p>
            <a:pPr algn="ctr"/>
            <a:r>
              <a:rPr lang="en-US" sz="2000" b="0" dirty="0" smtClean="0">
                <a:latin typeface="Book Antiqua" panose="02040602050305030304" pitchFamily="18" charset="0"/>
              </a:rPr>
              <a:t>Do they cooperate?</a:t>
            </a:r>
            <a:endParaRPr lang="en-SG" sz="2000" b="0" dirty="0">
              <a:latin typeface="Book Antiqua" panose="02040602050305030304" pitchFamily="18" charset="0"/>
            </a:endParaRPr>
          </a:p>
        </p:txBody>
      </p:sp>
      <p:sp>
        <p:nvSpPr>
          <p:cNvPr id="5" name="TextBox 4"/>
          <p:cNvSpPr txBox="1"/>
          <p:nvPr/>
        </p:nvSpPr>
        <p:spPr>
          <a:xfrm>
            <a:off x="2379617" y="4371945"/>
            <a:ext cx="1698171" cy="400110"/>
          </a:xfrm>
          <a:prstGeom prst="rect">
            <a:avLst/>
          </a:prstGeom>
          <a:solidFill>
            <a:srgbClr val="FFFF00"/>
          </a:solidFill>
          <a:ln>
            <a:solidFill>
              <a:srgbClr val="0070C0"/>
            </a:solidFill>
          </a:ln>
        </p:spPr>
        <p:txBody>
          <a:bodyPr wrap="square" rtlCol="0">
            <a:spAutoFit/>
          </a:bodyPr>
          <a:lstStyle/>
          <a:p>
            <a:pPr algn="ctr"/>
            <a:r>
              <a:rPr lang="en-US" sz="2000" b="0" dirty="0" smtClean="0">
                <a:latin typeface="Book Antiqua" panose="02040602050305030304" pitchFamily="18" charset="0"/>
              </a:rPr>
              <a:t>Collusion</a:t>
            </a:r>
            <a:endParaRPr lang="en-SG" sz="2000" b="0" dirty="0">
              <a:latin typeface="Book Antiqua" panose="02040602050305030304" pitchFamily="18" charset="0"/>
            </a:endParaRPr>
          </a:p>
        </p:txBody>
      </p:sp>
      <p:sp>
        <p:nvSpPr>
          <p:cNvPr id="6" name="TextBox 5"/>
          <p:cNvSpPr txBox="1"/>
          <p:nvPr/>
        </p:nvSpPr>
        <p:spPr>
          <a:xfrm>
            <a:off x="2379617" y="2473680"/>
            <a:ext cx="1698171" cy="1323439"/>
          </a:xfrm>
          <a:prstGeom prst="rect">
            <a:avLst/>
          </a:prstGeom>
          <a:noFill/>
          <a:ln>
            <a:solidFill>
              <a:srgbClr val="0070C0"/>
            </a:solidFill>
          </a:ln>
        </p:spPr>
        <p:txBody>
          <a:bodyPr wrap="square" rtlCol="0">
            <a:spAutoFit/>
          </a:bodyPr>
          <a:lstStyle/>
          <a:p>
            <a:pPr algn="ctr"/>
            <a:r>
              <a:rPr lang="en-US" sz="2000" b="0" dirty="0" smtClean="0">
                <a:latin typeface="Book Antiqua" panose="02040602050305030304" pitchFamily="18" charset="0"/>
              </a:rPr>
              <a:t>Do they compete on price or quantity</a:t>
            </a:r>
            <a:endParaRPr lang="en-SG" sz="2000" b="0" dirty="0">
              <a:latin typeface="Book Antiqua" panose="02040602050305030304" pitchFamily="18" charset="0"/>
            </a:endParaRPr>
          </a:p>
        </p:txBody>
      </p:sp>
      <p:sp>
        <p:nvSpPr>
          <p:cNvPr id="7" name="TextBox 6"/>
          <p:cNvSpPr txBox="1"/>
          <p:nvPr/>
        </p:nvSpPr>
        <p:spPr>
          <a:xfrm>
            <a:off x="4905102" y="1517596"/>
            <a:ext cx="1983378" cy="1015663"/>
          </a:xfrm>
          <a:prstGeom prst="rect">
            <a:avLst/>
          </a:prstGeom>
          <a:noFill/>
          <a:ln>
            <a:solidFill>
              <a:srgbClr val="0070C0"/>
            </a:solidFill>
          </a:ln>
        </p:spPr>
        <p:txBody>
          <a:bodyPr wrap="square" rtlCol="0">
            <a:spAutoFit/>
          </a:bodyPr>
          <a:lstStyle/>
          <a:p>
            <a:pPr algn="ctr"/>
            <a:r>
              <a:rPr lang="en-US" sz="2000" b="0" dirty="0" smtClean="0">
                <a:latin typeface="Book Antiqua" panose="02040602050305030304" pitchFamily="18" charset="0"/>
              </a:rPr>
              <a:t>Do they act simultaneously or sequentially?</a:t>
            </a:r>
            <a:endParaRPr lang="en-SG" sz="2000" b="0" dirty="0">
              <a:latin typeface="Book Antiqua" panose="02040602050305030304" pitchFamily="18" charset="0"/>
            </a:endParaRPr>
          </a:p>
        </p:txBody>
      </p:sp>
      <p:sp>
        <p:nvSpPr>
          <p:cNvPr id="8" name="TextBox 7"/>
          <p:cNvSpPr txBox="1"/>
          <p:nvPr/>
        </p:nvSpPr>
        <p:spPr>
          <a:xfrm>
            <a:off x="7366358" y="2324824"/>
            <a:ext cx="1698171" cy="400110"/>
          </a:xfrm>
          <a:prstGeom prst="rect">
            <a:avLst/>
          </a:prstGeom>
          <a:solidFill>
            <a:srgbClr val="FFFF00"/>
          </a:solidFill>
          <a:ln>
            <a:solidFill>
              <a:srgbClr val="0070C0"/>
            </a:solidFill>
          </a:ln>
        </p:spPr>
        <p:txBody>
          <a:bodyPr wrap="square" rtlCol="0">
            <a:spAutoFit/>
          </a:bodyPr>
          <a:lstStyle/>
          <a:p>
            <a:pPr algn="ctr"/>
            <a:r>
              <a:rPr lang="en-US" sz="2000" b="0" dirty="0" err="1" smtClean="0">
                <a:latin typeface="Book Antiqua" panose="02040602050305030304" pitchFamily="18" charset="0"/>
              </a:rPr>
              <a:t>Stackelberg</a:t>
            </a:r>
            <a:endParaRPr lang="en-SG" sz="2000" b="0" dirty="0">
              <a:latin typeface="Book Antiqua" panose="02040602050305030304" pitchFamily="18" charset="0"/>
            </a:endParaRPr>
          </a:p>
        </p:txBody>
      </p:sp>
      <p:sp>
        <p:nvSpPr>
          <p:cNvPr id="9" name="TextBox 8"/>
          <p:cNvSpPr txBox="1"/>
          <p:nvPr/>
        </p:nvSpPr>
        <p:spPr>
          <a:xfrm>
            <a:off x="7354388" y="1309161"/>
            <a:ext cx="1698171" cy="400110"/>
          </a:xfrm>
          <a:prstGeom prst="rect">
            <a:avLst/>
          </a:prstGeom>
          <a:solidFill>
            <a:srgbClr val="FFFF00"/>
          </a:solidFill>
          <a:ln>
            <a:solidFill>
              <a:srgbClr val="0070C0"/>
            </a:solidFill>
          </a:ln>
        </p:spPr>
        <p:txBody>
          <a:bodyPr wrap="square" rtlCol="0">
            <a:spAutoFit/>
          </a:bodyPr>
          <a:lstStyle/>
          <a:p>
            <a:pPr algn="ctr"/>
            <a:r>
              <a:rPr lang="en-US" sz="2000" b="0" dirty="0" err="1" smtClean="0">
                <a:latin typeface="Book Antiqua" panose="02040602050305030304" pitchFamily="18" charset="0"/>
              </a:rPr>
              <a:t>Cournot</a:t>
            </a:r>
            <a:endParaRPr lang="en-SG" sz="2000" b="0" dirty="0">
              <a:latin typeface="Book Antiqua" panose="02040602050305030304" pitchFamily="18" charset="0"/>
            </a:endParaRPr>
          </a:p>
        </p:txBody>
      </p:sp>
      <p:cxnSp>
        <p:nvCxnSpPr>
          <p:cNvPr id="11" name="Straight Arrow Connector 10"/>
          <p:cNvCxnSpPr>
            <a:stCxn id="4" idx="3"/>
            <a:endCxn id="6" idx="1"/>
          </p:cNvCxnSpPr>
          <p:nvPr/>
        </p:nvCxnSpPr>
        <p:spPr bwMode="auto">
          <a:xfrm flipV="1">
            <a:off x="1907177" y="3135400"/>
            <a:ext cx="472440" cy="671517"/>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12" name="Straight Arrow Connector 11"/>
          <p:cNvCxnSpPr/>
          <p:nvPr/>
        </p:nvCxnSpPr>
        <p:spPr bwMode="auto">
          <a:xfrm>
            <a:off x="1907176" y="3806918"/>
            <a:ext cx="472440" cy="765082"/>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sp>
        <p:nvSpPr>
          <p:cNvPr id="14" name="TextBox 13"/>
          <p:cNvSpPr txBox="1"/>
          <p:nvPr/>
        </p:nvSpPr>
        <p:spPr>
          <a:xfrm>
            <a:off x="1584959" y="4187279"/>
            <a:ext cx="339635" cy="369332"/>
          </a:xfrm>
          <a:prstGeom prst="rect">
            <a:avLst/>
          </a:prstGeom>
          <a:noFill/>
        </p:spPr>
        <p:txBody>
          <a:bodyPr wrap="square" rtlCol="0">
            <a:spAutoFit/>
          </a:bodyPr>
          <a:lstStyle/>
          <a:p>
            <a:r>
              <a:rPr lang="en-US" sz="1800" b="0" dirty="0" smtClean="0">
                <a:solidFill>
                  <a:srgbClr val="C00000"/>
                </a:solidFill>
                <a:latin typeface="Book Antiqua" panose="02040602050305030304" pitchFamily="18" charset="0"/>
              </a:rPr>
              <a:t>Y</a:t>
            </a:r>
            <a:endParaRPr lang="en-SG" b="0" dirty="0">
              <a:solidFill>
                <a:srgbClr val="C00000"/>
              </a:solidFill>
              <a:latin typeface="Book Antiqua" panose="02040602050305030304" pitchFamily="18" charset="0"/>
            </a:endParaRPr>
          </a:p>
        </p:txBody>
      </p:sp>
      <p:sp>
        <p:nvSpPr>
          <p:cNvPr id="15" name="TextBox 14"/>
          <p:cNvSpPr txBox="1"/>
          <p:nvPr/>
        </p:nvSpPr>
        <p:spPr>
          <a:xfrm>
            <a:off x="1566454" y="3055045"/>
            <a:ext cx="339635" cy="369332"/>
          </a:xfrm>
          <a:prstGeom prst="rect">
            <a:avLst/>
          </a:prstGeom>
          <a:noFill/>
        </p:spPr>
        <p:txBody>
          <a:bodyPr wrap="square" rtlCol="0">
            <a:spAutoFit/>
          </a:bodyPr>
          <a:lstStyle/>
          <a:p>
            <a:r>
              <a:rPr lang="en-US" sz="1800" b="0" dirty="0">
                <a:solidFill>
                  <a:srgbClr val="C00000"/>
                </a:solidFill>
                <a:latin typeface="Book Antiqua" panose="02040602050305030304" pitchFamily="18" charset="0"/>
              </a:rPr>
              <a:t>N</a:t>
            </a:r>
            <a:endParaRPr lang="en-SG" b="0" dirty="0">
              <a:solidFill>
                <a:srgbClr val="C00000"/>
              </a:solidFill>
              <a:latin typeface="Book Antiqua" panose="02040602050305030304" pitchFamily="18" charset="0"/>
            </a:endParaRPr>
          </a:p>
        </p:txBody>
      </p:sp>
      <p:cxnSp>
        <p:nvCxnSpPr>
          <p:cNvPr id="17" name="Straight Arrow Connector 16"/>
          <p:cNvCxnSpPr>
            <a:stCxn id="6" idx="3"/>
          </p:cNvCxnSpPr>
          <p:nvPr/>
        </p:nvCxnSpPr>
        <p:spPr bwMode="auto">
          <a:xfrm flipV="1">
            <a:off x="4077788" y="1970822"/>
            <a:ext cx="827314" cy="1164578"/>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sp>
        <p:nvSpPr>
          <p:cNvPr id="18" name="TextBox 17"/>
          <p:cNvSpPr txBox="1"/>
          <p:nvPr/>
        </p:nvSpPr>
        <p:spPr>
          <a:xfrm rot="10800000" flipV="1">
            <a:off x="3474993" y="3822638"/>
            <a:ext cx="849087" cy="369332"/>
          </a:xfrm>
          <a:prstGeom prst="rect">
            <a:avLst/>
          </a:prstGeom>
          <a:noFill/>
        </p:spPr>
        <p:txBody>
          <a:bodyPr wrap="square" rtlCol="0">
            <a:spAutoFit/>
          </a:bodyPr>
          <a:lstStyle/>
          <a:p>
            <a:r>
              <a:rPr lang="en-US" sz="1800" b="0" dirty="0" smtClean="0">
                <a:solidFill>
                  <a:srgbClr val="C00000"/>
                </a:solidFill>
                <a:latin typeface="Book Antiqua" panose="02040602050305030304" pitchFamily="18" charset="0"/>
              </a:rPr>
              <a:t>Price</a:t>
            </a:r>
            <a:endParaRPr lang="en-SG" sz="2400" b="0" dirty="0">
              <a:solidFill>
                <a:srgbClr val="C00000"/>
              </a:solidFill>
              <a:latin typeface="Book Antiqua" panose="02040602050305030304" pitchFamily="18" charset="0"/>
            </a:endParaRPr>
          </a:p>
        </p:txBody>
      </p:sp>
      <p:sp>
        <p:nvSpPr>
          <p:cNvPr id="19" name="TextBox 18"/>
          <p:cNvSpPr txBox="1"/>
          <p:nvPr/>
        </p:nvSpPr>
        <p:spPr>
          <a:xfrm rot="10800000" flipV="1">
            <a:off x="3400154" y="2109040"/>
            <a:ext cx="1251858" cy="369332"/>
          </a:xfrm>
          <a:prstGeom prst="rect">
            <a:avLst/>
          </a:prstGeom>
          <a:noFill/>
        </p:spPr>
        <p:txBody>
          <a:bodyPr wrap="square" rtlCol="0">
            <a:spAutoFit/>
          </a:bodyPr>
          <a:lstStyle/>
          <a:p>
            <a:r>
              <a:rPr lang="en-US" sz="1800" b="0" dirty="0" smtClean="0">
                <a:solidFill>
                  <a:srgbClr val="C00000"/>
                </a:solidFill>
                <a:latin typeface="Book Antiqua" panose="02040602050305030304" pitchFamily="18" charset="0"/>
              </a:rPr>
              <a:t>Quantity</a:t>
            </a:r>
            <a:endParaRPr lang="en-SG" sz="2400" b="0" dirty="0">
              <a:solidFill>
                <a:srgbClr val="C00000"/>
              </a:solidFill>
              <a:latin typeface="Book Antiqua" panose="02040602050305030304" pitchFamily="18" charset="0"/>
            </a:endParaRPr>
          </a:p>
        </p:txBody>
      </p:sp>
      <p:cxnSp>
        <p:nvCxnSpPr>
          <p:cNvPr id="20" name="Straight Arrow Connector 19"/>
          <p:cNvCxnSpPr/>
          <p:nvPr/>
        </p:nvCxnSpPr>
        <p:spPr bwMode="auto">
          <a:xfrm>
            <a:off x="4079964" y="3146872"/>
            <a:ext cx="850176" cy="1198313"/>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sp>
        <p:nvSpPr>
          <p:cNvPr id="26" name="TextBox 25"/>
          <p:cNvSpPr txBox="1"/>
          <p:nvPr/>
        </p:nvSpPr>
        <p:spPr>
          <a:xfrm>
            <a:off x="4930140" y="3879502"/>
            <a:ext cx="1983378" cy="1015663"/>
          </a:xfrm>
          <a:prstGeom prst="rect">
            <a:avLst/>
          </a:prstGeom>
          <a:noFill/>
          <a:ln>
            <a:solidFill>
              <a:srgbClr val="0070C0"/>
            </a:solidFill>
          </a:ln>
        </p:spPr>
        <p:txBody>
          <a:bodyPr wrap="square" rtlCol="0">
            <a:spAutoFit/>
          </a:bodyPr>
          <a:lstStyle/>
          <a:p>
            <a:pPr algn="ctr"/>
            <a:r>
              <a:rPr lang="en-US" sz="2000" b="0" dirty="0" smtClean="0">
                <a:latin typeface="Book Antiqua" panose="02040602050305030304" pitchFamily="18" charset="0"/>
              </a:rPr>
              <a:t>Do they act simultaneously or sequentially?</a:t>
            </a:r>
            <a:endParaRPr lang="en-SG" sz="2000" b="0" dirty="0">
              <a:latin typeface="Book Antiqua" panose="02040602050305030304" pitchFamily="18" charset="0"/>
            </a:endParaRPr>
          </a:p>
        </p:txBody>
      </p:sp>
      <p:sp>
        <p:nvSpPr>
          <p:cNvPr id="30" name="TextBox 29"/>
          <p:cNvSpPr txBox="1"/>
          <p:nvPr/>
        </p:nvSpPr>
        <p:spPr>
          <a:xfrm>
            <a:off x="7354387" y="3679447"/>
            <a:ext cx="1698171" cy="400110"/>
          </a:xfrm>
          <a:prstGeom prst="rect">
            <a:avLst/>
          </a:prstGeom>
          <a:solidFill>
            <a:srgbClr val="FFFF00"/>
          </a:solidFill>
          <a:ln>
            <a:solidFill>
              <a:srgbClr val="0070C0"/>
            </a:solidFill>
          </a:ln>
        </p:spPr>
        <p:txBody>
          <a:bodyPr wrap="square" rtlCol="0">
            <a:spAutoFit/>
          </a:bodyPr>
          <a:lstStyle/>
          <a:p>
            <a:pPr algn="ctr"/>
            <a:r>
              <a:rPr lang="en-US" sz="2000" b="0" dirty="0" smtClean="0">
                <a:latin typeface="Book Antiqua" panose="02040602050305030304" pitchFamily="18" charset="0"/>
              </a:rPr>
              <a:t>Bertrand</a:t>
            </a:r>
            <a:endParaRPr lang="en-SG" sz="2000" b="0" dirty="0">
              <a:latin typeface="Book Antiqua" panose="02040602050305030304" pitchFamily="18" charset="0"/>
            </a:endParaRPr>
          </a:p>
        </p:txBody>
      </p:sp>
      <p:sp>
        <p:nvSpPr>
          <p:cNvPr id="31" name="TextBox 30"/>
          <p:cNvSpPr txBox="1"/>
          <p:nvPr/>
        </p:nvSpPr>
        <p:spPr>
          <a:xfrm>
            <a:off x="7382961" y="4573190"/>
            <a:ext cx="1698171" cy="707886"/>
          </a:xfrm>
          <a:prstGeom prst="rect">
            <a:avLst/>
          </a:prstGeom>
          <a:solidFill>
            <a:srgbClr val="FFFF00"/>
          </a:solidFill>
          <a:ln>
            <a:solidFill>
              <a:srgbClr val="0070C0"/>
            </a:solidFill>
          </a:ln>
        </p:spPr>
        <p:txBody>
          <a:bodyPr wrap="square" rtlCol="0">
            <a:spAutoFit/>
          </a:bodyPr>
          <a:lstStyle/>
          <a:p>
            <a:pPr algn="ctr"/>
            <a:r>
              <a:rPr lang="en-US" sz="2000" b="0" dirty="0" smtClean="0">
                <a:latin typeface="Book Antiqua" panose="02040602050305030304" pitchFamily="18" charset="0"/>
              </a:rPr>
              <a:t>Sequential Price Game</a:t>
            </a:r>
            <a:endParaRPr lang="en-SG" sz="2000" b="0" dirty="0">
              <a:latin typeface="Book Antiqua" panose="02040602050305030304" pitchFamily="18" charset="0"/>
            </a:endParaRPr>
          </a:p>
        </p:txBody>
      </p:sp>
      <p:cxnSp>
        <p:nvCxnSpPr>
          <p:cNvPr id="32" name="Straight Arrow Connector 31"/>
          <p:cNvCxnSpPr>
            <a:stCxn id="7" idx="3"/>
          </p:cNvCxnSpPr>
          <p:nvPr/>
        </p:nvCxnSpPr>
        <p:spPr bwMode="auto">
          <a:xfrm flipV="1">
            <a:off x="6888480" y="1492472"/>
            <a:ext cx="456108" cy="532956"/>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34" name="Straight Arrow Connector 33"/>
          <p:cNvCxnSpPr/>
          <p:nvPr/>
        </p:nvCxnSpPr>
        <p:spPr bwMode="auto">
          <a:xfrm>
            <a:off x="6896915" y="2004984"/>
            <a:ext cx="461008" cy="555461"/>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sp>
        <p:nvSpPr>
          <p:cNvPr id="37" name="TextBox 36"/>
          <p:cNvSpPr txBox="1"/>
          <p:nvPr/>
        </p:nvSpPr>
        <p:spPr>
          <a:xfrm rot="10800000" flipV="1">
            <a:off x="5683427" y="1160790"/>
            <a:ext cx="1579520" cy="369332"/>
          </a:xfrm>
          <a:prstGeom prst="rect">
            <a:avLst/>
          </a:prstGeom>
          <a:noFill/>
        </p:spPr>
        <p:txBody>
          <a:bodyPr wrap="square" rtlCol="0">
            <a:spAutoFit/>
          </a:bodyPr>
          <a:lstStyle/>
          <a:p>
            <a:r>
              <a:rPr lang="en-US" sz="1800" b="0" dirty="0" smtClean="0">
                <a:solidFill>
                  <a:srgbClr val="C00000"/>
                </a:solidFill>
                <a:latin typeface="Book Antiqua" panose="02040602050305030304" pitchFamily="18" charset="0"/>
              </a:rPr>
              <a:t>Simultaneous</a:t>
            </a:r>
            <a:endParaRPr lang="en-SG" sz="2400" b="0" dirty="0">
              <a:solidFill>
                <a:srgbClr val="C00000"/>
              </a:solidFill>
              <a:latin typeface="Book Antiqua" panose="02040602050305030304" pitchFamily="18" charset="0"/>
            </a:endParaRPr>
          </a:p>
        </p:txBody>
      </p:sp>
      <p:sp>
        <p:nvSpPr>
          <p:cNvPr id="38" name="TextBox 37"/>
          <p:cNvSpPr txBox="1"/>
          <p:nvPr/>
        </p:nvSpPr>
        <p:spPr>
          <a:xfrm rot="10800000" flipV="1">
            <a:off x="5683427" y="2541153"/>
            <a:ext cx="1579520" cy="369332"/>
          </a:xfrm>
          <a:prstGeom prst="rect">
            <a:avLst/>
          </a:prstGeom>
          <a:noFill/>
        </p:spPr>
        <p:txBody>
          <a:bodyPr wrap="square" rtlCol="0">
            <a:spAutoFit/>
          </a:bodyPr>
          <a:lstStyle/>
          <a:p>
            <a:r>
              <a:rPr lang="en-US" sz="1800" b="0" dirty="0" smtClean="0">
                <a:solidFill>
                  <a:srgbClr val="C00000"/>
                </a:solidFill>
                <a:latin typeface="Book Antiqua" panose="02040602050305030304" pitchFamily="18" charset="0"/>
              </a:rPr>
              <a:t>Sequential</a:t>
            </a:r>
            <a:endParaRPr lang="en-SG" sz="2400" b="0" dirty="0">
              <a:solidFill>
                <a:srgbClr val="C00000"/>
              </a:solidFill>
              <a:latin typeface="Book Antiqua" panose="02040602050305030304" pitchFamily="18" charset="0"/>
            </a:endParaRPr>
          </a:p>
        </p:txBody>
      </p:sp>
      <p:sp>
        <p:nvSpPr>
          <p:cNvPr id="39" name="TextBox 38"/>
          <p:cNvSpPr txBox="1"/>
          <p:nvPr/>
        </p:nvSpPr>
        <p:spPr>
          <a:xfrm rot="10800000" flipV="1">
            <a:off x="5712275" y="3514802"/>
            <a:ext cx="1579520" cy="369332"/>
          </a:xfrm>
          <a:prstGeom prst="rect">
            <a:avLst/>
          </a:prstGeom>
          <a:noFill/>
        </p:spPr>
        <p:txBody>
          <a:bodyPr wrap="square" rtlCol="0">
            <a:spAutoFit/>
          </a:bodyPr>
          <a:lstStyle/>
          <a:p>
            <a:r>
              <a:rPr lang="en-US" sz="1800" b="0" dirty="0" smtClean="0">
                <a:solidFill>
                  <a:srgbClr val="C00000"/>
                </a:solidFill>
                <a:latin typeface="Book Antiqua" panose="02040602050305030304" pitchFamily="18" charset="0"/>
              </a:rPr>
              <a:t>Simultaneous</a:t>
            </a:r>
            <a:endParaRPr lang="en-SG" sz="2400" b="0" dirty="0">
              <a:solidFill>
                <a:srgbClr val="C00000"/>
              </a:solidFill>
              <a:latin typeface="Book Antiqua" panose="02040602050305030304" pitchFamily="18" charset="0"/>
            </a:endParaRPr>
          </a:p>
        </p:txBody>
      </p:sp>
      <p:sp>
        <p:nvSpPr>
          <p:cNvPr id="40" name="TextBox 39"/>
          <p:cNvSpPr txBox="1"/>
          <p:nvPr/>
        </p:nvSpPr>
        <p:spPr>
          <a:xfrm rot="10800000" flipV="1">
            <a:off x="5712275" y="4895165"/>
            <a:ext cx="1579520" cy="369332"/>
          </a:xfrm>
          <a:prstGeom prst="rect">
            <a:avLst/>
          </a:prstGeom>
          <a:noFill/>
        </p:spPr>
        <p:txBody>
          <a:bodyPr wrap="square" rtlCol="0">
            <a:spAutoFit/>
          </a:bodyPr>
          <a:lstStyle/>
          <a:p>
            <a:r>
              <a:rPr lang="en-US" sz="1800" b="0" dirty="0" smtClean="0">
                <a:solidFill>
                  <a:srgbClr val="C00000"/>
                </a:solidFill>
                <a:latin typeface="Book Antiqua" panose="02040602050305030304" pitchFamily="18" charset="0"/>
              </a:rPr>
              <a:t>Sequential</a:t>
            </a:r>
            <a:endParaRPr lang="en-SG" sz="2400" b="0" dirty="0">
              <a:solidFill>
                <a:srgbClr val="C00000"/>
              </a:solidFill>
              <a:latin typeface="Book Antiqua" panose="02040602050305030304" pitchFamily="18" charset="0"/>
            </a:endParaRPr>
          </a:p>
        </p:txBody>
      </p:sp>
      <p:cxnSp>
        <p:nvCxnSpPr>
          <p:cNvPr id="41" name="Straight Arrow Connector 40"/>
          <p:cNvCxnSpPr/>
          <p:nvPr/>
        </p:nvCxnSpPr>
        <p:spPr bwMode="auto">
          <a:xfrm flipV="1">
            <a:off x="6905083" y="3859433"/>
            <a:ext cx="456108" cy="532956"/>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42" name="Straight Arrow Connector 41"/>
          <p:cNvCxnSpPr/>
          <p:nvPr/>
        </p:nvCxnSpPr>
        <p:spPr bwMode="auto">
          <a:xfrm>
            <a:off x="6913518" y="4371945"/>
            <a:ext cx="461008" cy="555461"/>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sp>
        <p:nvSpPr>
          <p:cNvPr id="3" name="Slide Number Placeholder 2"/>
          <p:cNvSpPr>
            <a:spLocks noGrp="1"/>
          </p:cNvSpPr>
          <p:nvPr>
            <p:ph type="sldNum" sz="quarter" idx="12"/>
          </p:nvPr>
        </p:nvSpPr>
        <p:spPr/>
        <p:txBody>
          <a:bodyPr/>
          <a:lstStyle/>
          <a:p>
            <a:fld id="{6C7F7493-75C9-45F8-B2CF-5DC88B23674E}" type="slidenum">
              <a:rPr lang="en-SG" smtClean="0"/>
              <a:t>57</a:t>
            </a:fld>
            <a:endParaRPr lang="en-SG"/>
          </a:p>
        </p:txBody>
      </p:sp>
    </p:spTree>
    <p:extLst>
      <p:ext uri="{BB962C8B-B14F-4D97-AF65-F5344CB8AC3E}">
        <p14:creationId xmlns:p14="http://schemas.microsoft.com/office/powerpoint/2010/main" val="254063502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p:cNvSpPr>
            <a:spLocks noGrp="1" noChangeArrowheads="1"/>
          </p:cNvSpPr>
          <p:nvPr>
            <p:ph type="title"/>
          </p:nvPr>
        </p:nvSpPr>
        <p:spPr>
          <a:noFill/>
        </p:spPr>
        <p:txBody>
          <a:bodyPr/>
          <a:lstStyle/>
          <a:p>
            <a:pPr algn="ctr" eaLnBrk="1" hangingPunct="1"/>
            <a:r>
              <a:rPr lang="en-US" altLang="en-US" dirty="0" smtClean="0">
                <a:latin typeface="Book Antiqua" panose="02040602050305030304" pitchFamily="18" charset="0"/>
              </a:rPr>
              <a:t>Sequential Price Games</a:t>
            </a:r>
          </a:p>
        </p:txBody>
      </p:sp>
      <p:sp>
        <p:nvSpPr>
          <p:cNvPr id="142338" name="Rectangle 3"/>
          <p:cNvSpPr>
            <a:spLocks noGrp="1" noChangeArrowheads="1"/>
          </p:cNvSpPr>
          <p:nvPr>
            <p:ph idx="1"/>
          </p:nvPr>
        </p:nvSpPr>
        <p:spPr/>
        <p:txBody>
          <a:bodyPr>
            <a:normAutofit/>
          </a:bodyPr>
          <a:lstStyle/>
          <a:p>
            <a:pPr eaLnBrk="1" hangingPunct="1"/>
            <a:r>
              <a:rPr lang="en-US" altLang="en-US" dirty="0" smtClean="0">
                <a:latin typeface="Book Antiqua" panose="02040602050305030304" pitchFamily="18" charset="0"/>
              </a:rPr>
              <a:t>What if, instead of simultaneous play in pricing strategies, one firm decides its price ahead of the others.</a:t>
            </a:r>
          </a:p>
          <a:p>
            <a:pPr eaLnBrk="1" hangingPunct="1"/>
            <a:r>
              <a:rPr lang="en-US" altLang="en-US" dirty="0" smtClean="0">
                <a:latin typeface="Book Antiqua" panose="02040602050305030304" pitchFamily="18" charset="0"/>
              </a:rPr>
              <a:t>This is a sequential game in pricing strategies called a </a:t>
            </a:r>
            <a:r>
              <a:rPr lang="en-US" altLang="en-US" dirty="0" smtClean="0">
                <a:solidFill>
                  <a:schemeClr val="tx2"/>
                </a:solidFill>
                <a:latin typeface="Book Antiqua" panose="02040602050305030304" pitchFamily="18" charset="0"/>
              </a:rPr>
              <a:t>price-leadership game</a:t>
            </a:r>
            <a:r>
              <a:rPr lang="en-US" altLang="en-US" dirty="0" smtClean="0">
                <a:latin typeface="Book Antiqua" panose="02040602050305030304" pitchFamily="18" charset="0"/>
              </a:rPr>
              <a:t>.</a:t>
            </a:r>
          </a:p>
          <a:p>
            <a:pPr eaLnBrk="1" hangingPunct="1"/>
            <a:r>
              <a:rPr lang="en-US" altLang="en-US" dirty="0" smtClean="0">
                <a:latin typeface="Book Antiqua" panose="02040602050305030304" pitchFamily="18" charset="0"/>
              </a:rPr>
              <a:t>The firm which sets its price ahead of the other firms is the price-leader.</a:t>
            </a:r>
          </a:p>
          <a:p>
            <a:pPr eaLnBrk="1" hangingPunct="1"/>
            <a:r>
              <a:rPr lang="en-US" altLang="en-US" dirty="0" smtClean="0">
                <a:latin typeface="Book Antiqua" panose="02040602050305030304" pitchFamily="18" charset="0"/>
              </a:rPr>
              <a:t>Once prices are set, they cannot be changed</a:t>
            </a:r>
          </a:p>
        </p:txBody>
      </p:sp>
      <p:sp>
        <p:nvSpPr>
          <p:cNvPr id="2" name="Slide Number Placeholder 1"/>
          <p:cNvSpPr>
            <a:spLocks noGrp="1"/>
          </p:cNvSpPr>
          <p:nvPr>
            <p:ph type="sldNum" sz="quarter" idx="12"/>
          </p:nvPr>
        </p:nvSpPr>
        <p:spPr/>
        <p:txBody>
          <a:bodyPr/>
          <a:lstStyle/>
          <a:p>
            <a:fld id="{6C7F7493-75C9-45F8-B2CF-5DC88B23674E}" type="slidenum">
              <a:rPr lang="en-SG" smtClean="0"/>
              <a:t>58</a:t>
            </a:fld>
            <a:endParaRPr lang="en-SG"/>
          </a:p>
        </p:txBody>
      </p:sp>
    </p:spTree>
    <p:extLst>
      <p:ext uri="{BB962C8B-B14F-4D97-AF65-F5344CB8AC3E}">
        <p14:creationId xmlns:p14="http://schemas.microsoft.com/office/powerpoint/2010/main" val="187406938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2"/>
          <p:cNvSpPr>
            <a:spLocks noGrp="1" noChangeArrowheads="1"/>
          </p:cNvSpPr>
          <p:nvPr>
            <p:ph type="title"/>
          </p:nvPr>
        </p:nvSpPr>
        <p:spPr>
          <a:noFill/>
        </p:spPr>
        <p:txBody>
          <a:bodyPr/>
          <a:lstStyle/>
          <a:p>
            <a:pPr algn="ctr" eaLnBrk="1" hangingPunct="1"/>
            <a:r>
              <a:rPr lang="en-US" altLang="en-US" dirty="0" smtClean="0">
                <a:latin typeface="Book Antiqua" panose="02040602050305030304" pitchFamily="18" charset="0"/>
              </a:rPr>
              <a:t>Sequential Price Games</a:t>
            </a:r>
          </a:p>
        </p:txBody>
      </p:sp>
      <mc:AlternateContent xmlns:mc="http://schemas.openxmlformats.org/markup-compatibility/2006" xmlns:a14="http://schemas.microsoft.com/office/drawing/2010/main">
        <mc:Choice Requires="a14">
          <p:sp>
            <p:nvSpPr>
              <p:cNvPr id="143362" name="Rectangle 3"/>
              <p:cNvSpPr>
                <a:spLocks noGrp="1" noChangeArrowheads="1"/>
              </p:cNvSpPr>
              <p:nvPr>
                <p:ph idx="1"/>
              </p:nvPr>
            </p:nvSpPr>
            <p:spPr/>
            <p:txBody>
              <a:bodyPr/>
              <a:lstStyle/>
              <a:p>
                <a:r>
                  <a:rPr lang="en-US" altLang="en-US" dirty="0" smtClean="0">
                    <a:latin typeface="Book Antiqua" panose="02040602050305030304" pitchFamily="18" charset="0"/>
                  </a:rPr>
                  <a:t>The outcome from such a game is not different from the Bertrand game.</a:t>
                </a:r>
              </a:p>
              <a:p>
                <a:pPr eaLnBrk="1" hangingPunct="1"/>
                <a:r>
                  <a:rPr lang="en-US" altLang="en-US" dirty="0" smtClean="0">
                    <a:latin typeface="Book Antiqua" panose="02040602050305030304" pitchFamily="18" charset="0"/>
                  </a:rPr>
                  <a:t>Here’s why. Suppose SQ sets its price first. </a:t>
                </a:r>
              </a:p>
              <a:p>
                <a:pPr eaLnBrk="1" hangingPunct="1"/>
                <a:r>
                  <a:rPr lang="en-US" altLang="en-US" dirty="0" smtClean="0">
                    <a:latin typeface="Book Antiqua" panose="02040602050305030304" pitchFamily="18" charset="0"/>
                  </a:rPr>
                  <a:t>As long as </a:t>
                </a:r>
                <a14:m>
                  <m:oMath xmlns:m="http://schemas.openxmlformats.org/officeDocument/2006/math">
                    <m:sSub>
                      <m:sSubPr>
                        <m:ctrlPr>
                          <a:rPr lang="en-US" altLang="en-US" b="0" i="1" smtClean="0">
                            <a:latin typeface="Cambria Math" panose="02040503050406030204" pitchFamily="18" charset="0"/>
                          </a:rPr>
                        </m:ctrlPr>
                      </m:sSubPr>
                      <m:e>
                        <m:r>
                          <a:rPr lang="en-US" altLang="en-US" b="0" i="1" smtClean="0">
                            <a:latin typeface="Cambria Math" panose="02040503050406030204" pitchFamily="18" charset="0"/>
                          </a:rPr>
                          <m:t>𝑃</m:t>
                        </m:r>
                      </m:e>
                      <m:sub>
                        <m:r>
                          <a:rPr lang="en-US" altLang="en-US" b="0" i="1" smtClean="0">
                            <a:latin typeface="Cambria Math" panose="02040503050406030204" pitchFamily="18" charset="0"/>
                          </a:rPr>
                          <m:t>𝑆𝑄</m:t>
                        </m:r>
                      </m:sub>
                    </m:sSub>
                    <m:r>
                      <a:rPr lang="en-US" altLang="en-US" b="0" i="1" smtClean="0">
                        <a:latin typeface="Cambria Math" panose="02040503050406030204" pitchFamily="18" charset="0"/>
                      </a:rPr>
                      <m:t>&gt;</m:t>
                    </m:r>
                    <m:r>
                      <a:rPr lang="en-US" altLang="en-US" b="0" i="1" smtClean="0">
                        <a:latin typeface="Cambria Math" panose="02040503050406030204" pitchFamily="18" charset="0"/>
                      </a:rPr>
                      <m:t>𝑀𝐶</m:t>
                    </m:r>
                  </m:oMath>
                </a14:m>
                <a:r>
                  <a:rPr lang="en-US" altLang="en-US" dirty="0" smtClean="0">
                    <a:latin typeface="Book Antiqua" panose="02040602050305030304" pitchFamily="18" charset="0"/>
                  </a:rPr>
                  <a:t>, SQ knows MH will enter and set price lower than</a:t>
                </a:r>
                <a14:m>
                  <m:oMath xmlns:m="http://schemas.openxmlformats.org/officeDocument/2006/math">
                    <m:r>
                      <a:rPr lang="en-US" altLang="en-US" b="0" i="0" smtClean="0">
                        <a:latin typeface="Cambria Math" panose="02040503050406030204" pitchFamily="18" charset="0"/>
                      </a:rPr>
                      <m:t> </m:t>
                    </m:r>
                    <m:sSub>
                      <m:sSubPr>
                        <m:ctrlPr>
                          <a:rPr lang="en-US" altLang="en-US" b="0" i="1" smtClean="0">
                            <a:latin typeface="Cambria Math" panose="02040503050406030204" pitchFamily="18" charset="0"/>
                          </a:rPr>
                        </m:ctrlPr>
                      </m:sSubPr>
                      <m:e>
                        <m:r>
                          <a:rPr lang="en-US" altLang="en-US" b="0" i="1" smtClean="0">
                            <a:latin typeface="Cambria Math" panose="02040503050406030204" pitchFamily="18" charset="0"/>
                          </a:rPr>
                          <m:t>𝑃</m:t>
                        </m:r>
                      </m:e>
                      <m:sub>
                        <m:r>
                          <a:rPr lang="en-US" altLang="en-US" b="0" i="1" smtClean="0">
                            <a:latin typeface="Cambria Math" panose="02040503050406030204" pitchFamily="18" charset="0"/>
                          </a:rPr>
                          <m:t>𝑆𝑄</m:t>
                        </m:r>
                      </m:sub>
                    </m:sSub>
                  </m:oMath>
                </a14:m>
                <a:r>
                  <a:rPr lang="en-US" altLang="en-US" dirty="0" smtClean="0">
                    <a:latin typeface="Book Antiqua" panose="02040602050305030304" pitchFamily="18" charset="0"/>
                  </a:rPr>
                  <a:t> and capture the market.</a:t>
                </a:r>
              </a:p>
              <a:p>
                <a:pPr eaLnBrk="1" hangingPunct="1"/>
                <a:r>
                  <a:rPr lang="en-US" altLang="en-US" dirty="0" smtClean="0">
                    <a:latin typeface="Book Antiqua" panose="02040602050305030304" pitchFamily="18" charset="0"/>
                  </a:rPr>
                  <a:t>Knowing this, even as a price leader, SQ will set </a:t>
                </a:r>
                <a14:m>
                  <m:oMath xmlns:m="http://schemas.openxmlformats.org/officeDocument/2006/math">
                    <m:sSub>
                      <m:sSubPr>
                        <m:ctrlPr>
                          <a:rPr lang="en-US" altLang="en-US" b="0" i="1" smtClean="0">
                            <a:latin typeface="Cambria Math" panose="02040503050406030204" pitchFamily="18" charset="0"/>
                          </a:rPr>
                        </m:ctrlPr>
                      </m:sSubPr>
                      <m:e>
                        <m:r>
                          <a:rPr lang="en-US" altLang="en-US" b="0" i="1" smtClean="0">
                            <a:latin typeface="Cambria Math" panose="02040503050406030204" pitchFamily="18" charset="0"/>
                          </a:rPr>
                          <m:t>𝑃</m:t>
                        </m:r>
                      </m:e>
                      <m:sub>
                        <m:r>
                          <a:rPr lang="en-US" altLang="en-US" b="0" i="1" smtClean="0">
                            <a:latin typeface="Cambria Math" panose="02040503050406030204" pitchFamily="18" charset="0"/>
                          </a:rPr>
                          <m:t>𝑆𝑄</m:t>
                        </m:r>
                      </m:sub>
                    </m:sSub>
                    <m:r>
                      <a:rPr lang="en-US" altLang="en-US" b="0" i="1" smtClean="0">
                        <a:latin typeface="Cambria Math" panose="02040503050406030204" pitchFamily="18" charset="0"/>
                      </a:rPr>
                      <m:t>=</m:t>
                    </m:r>
                    <m:r>
                      <a:rPr lang="en-US" altLang="en-US" b="0" i="1" smtClean="0">
                        <a:latin typeface="Cambria Math" panose="02040503050406030204" pitchFamily="18" charset="0"/>
                      </a:rPr>
                      <m:t>𝑀𝐶</m:t>
                    </m:r>
                  </m:oMath>
                </a14:m>
                <a:r>
                  <a:rPr lang="en-US" altLang="en-US" dirty="0" smtClean="0">
                    <a:latin typeface="Book Antiqua" panose="02040602050305030304" pitchFamily="18" charset="0"/>
                  </a:rPr>
                  <a:t> just like in the Bertrand equilibrium and MH will follow suit.</a:t>
                </a:r>
              </a:p>
              <a:p>
                <a:pPr eaLnBrk="1" hangingPunct="1"/>
                <a:endParaRPr lang="en-US" altLang="en-US" dirty="0" smtClean="0">
                  <a:latin typeface="Book Antiqua" panose="02040602050305030304" pitchFamily="18" charset="0"/>
                </a:endParaRPr>
              </a:p>
            </p:txBody>
          </p:sp>
        </mc:Choice>
        <mc:Fallback xmlns="">
          <p:sp>
            <p:nvSpPr>
              <p:cNvPr id="143362" name="Rectangle 3"/>
              <p:cNvSpPr>
                <a:spLocks noGrp="1" noRot="1" noChangeAspect="1" noMove="1" noResize="1" noEditPoints="1" noAdjustHandles="1" noChangeArrowheads="1" noChangeShapeType="1" noTextEdit="1"/>
              </p:cNvSpPr>
              <p:nvPr>
                <p:ph idx="1"/>
              </p:nvPr>
            </p:nvSpPr>
            <p:spPr>
              <a:blipFill rotWithShape="0">
                <a:blip r:embed="rId2"/>
                <a:stretch>
                  <a:fillRect l="-1391" t="-2381" r="-927"/>
                </a:stretch>
              </a:blipFill>
            </p:spPr>
            <p:txBody>
              <a:bodyPr/>
              <a:lstStyle/>
              <a:p>
                <a:r>
                  <a:rPr lang="en-SG">
                    <a:noFill/>
                  </a:rPr>
                  <a:t> </a:t>
                </a:r>
              </a:p>
            </p:txBody>
          </p:sp>
        </mc:Fallback>
      </mc:AlternateContent>
      <p:sp>
        <p:nvSpPr>
          <p:cNvPr id="2" name="Slide Number Placeholder 1"/>
          <p:cNvSpPr>
            <a:spLocks noGrp="1"/>
          </p:cNvSpPr>
          <p:nvPr>
            <p:ph type="sldNum" sz="quarter" idx="12"/>
          </p:nvPr>
        </p:nvSpPr>
        <p:spPr/>
        <p:txBody>
          <a:bodyPr/>
          <a:lstStyle/>
          <a:p>
            <a:fld id="{6C7F7493-75C9-45F8-B2CF-5DC88B23674E}" type="slidenum">
              <a:rPr lang="en-SG" smtClean="0"/>
              <a:t>59</a:t>
            </a:fld>
            <a:endParaRPr lang="en-SG"/>
          </a:p>
        </p:txBody>
      </p:sp>
    </p:spTree>
    <p:extLst>
      <p:ext uri="{BB962C8B-B14F-4D97-AF65-F5344CB8AC3E}">
        <p14:creationId xmlns:p14="http://schemas.microsoft.com/office/powerpoint/2010/main" val="18675769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Book Antiqua" panose="02040602050305030304" pitchFamily="18" charset="0"/>
              </a:rPr>
              <a:t>Collusion</a:t>
            </a:r>
            <a:endParaRPr lang="en-SG" dirty="0">
              <a:latin typeface="Book Antiqua" panose="0204060205030503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buFont typeface="Arial" panose="020B0604020202020204" pitchFamily="34" charset="0"/>
                  <a:buChar char="•"/>
                </a:pPr>
                <a:r>
                  <a:rPr lang="en-US" b="0" dirty="0" smtClean="0">
                    <a:latin typeface="Book Antiqua" panose="02040602050305030304" pitchFamily="18" charset="0"/>
                  </a:rPr>
                  <a:t>If SQ and MH collude, then they in effect act like a monopolist.</a:t>
                </a:r>
              </a:p>
              <a:p>
                <a:pPr>
                  <a:buFont typeface="Arial" panose="020B0604020202020204" pitchFamily="34" charset="0"/>
                  <a:buChar char="•"/>
                </a:pPr>
                <a:r>
                  <a:rPr lang="en-US" b="0" dirty="0" smtClean="0">
                    <a:latin typeface="Book Antiqua" panose="02040602050305030304" pitchFamily="18" charset="0"/>
                  </a:rPr>
                  <a:t>Let’s represent their joint quantity decision as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oMath>
                </a14:m>
                <a:endParaRPr lang="en-US" b="0" dirty="0" smtClean="0">
                  <a:latin typeface="Book Antiqua" panose="02040602050305030304" pitchFamily="18" charset="0"/>
                </a:endParaRPr>
              </a:p>
              <a:p>
                <a:pPr>
                  <a:buFont typeface="Arial" panose="020B0604020202020204" pitchFamily="34" charset="0"/>
                  <a:buChar char="•"/>
                </a:pPr>
                <a:r>
                  <a:rPr lang="en-US" b="0" dirty="0" smtClean="0">
                    <a:latin typeface="Book Antiqua" panose="02040602050305030304" pitchFamily="18" charset="0"/>
                  </a:rPr>
                  <a:t>Recall that the inverse demand curve is </a:t>
                </a:r>
                <a:endParaRPr lang="en-US" b="0" i="1"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=100−</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oMath>
                  </m:oMathPara>
                </a14:m>
                <a:endParaRPr lang="en-US" b="0" dirty="0" smtClean="0">
                  <a:latin typeface="Book Antiqua" panose="020406020503050303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=100−</m:t>
                      </m:r>
                      <m:r>
                        <a:rPr lang="en-US" b="0" i="1" smtClean="0">
                          <a:latin typeface="Cambria Math" panose="02040503050406030204" pitchFamily="18" charset="0"/>
                        </a:rPr>
                        <m:t>𝑄</m:t>
                      </m:r>
                      <m:r>
                        <a:rPr lang="en-US" b="0" i="1" smtClean="0">
                          <a:latin typeface="Cambria Math" panose="02040503050406030204" pitchFamily="18" charset="0"/>
                        </a:rPr>
                        <m:t>    </m:t>
                      </m:r>
                    </m:oMath>
                  </m:oMathPara>
                </a14:m>
                <a:endParaRPr lang="en-US" b="0" dirty="0" smtClean="0">
                  <a:latin typeface="Book Antiqua" panose="02040602050305030304" pitchFamily="18" charset="0"/>
                </a:endParaRPr>
              </a:p>
              <a:p>
                <a:pPr>
                  <a:buFont typeface="Arial" panose="020B0604020202020204" pitchFamily="34" charset="0"/>
                  <a:buChar char="•"/>
                </a:pPr>
                <a:r>
                  <a:rPr lang="en-US" b="0" dirty="0" smtClean="0">
                    <a:latin typeface="Book Antiqua" panose="02040602050305030304" pitchFamily="18" charset="0"/>
                  </a:rPr>
                  <a:t>Marginal Cost, MC=10.</a:t>
                </a:r>
              </a:p>
              <a:p>
                <a:pPr>
                  <a:buFont typeface="Arial" panose="020B0604020202020204" pitchFamily="34" charset="0"/>
                  <a:buChar char="•"/>
                </a:pPr>
                <a:endParaRPr lang="en-SG" b="0" dirty="0">
                  <a:latin typeface="Book Antiqua" panose="0204060205030503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98" t="-1906" r="-1020" b="-7918"/>
                </a:stretch>
              </a:blipFill>
            </p:spPr>
            <p:txBody>
              <a:bodyPr/>
              <a:lstStyle/>
              <a:p>
                <a:r>
                  <a:rPr lang="en-SG">
                    <a:noFill/>
                  </a:rPr>
                  <a:t> </a:t>
                </a:r>
              </a:p>
            </p:txBody>
          </p:sp>
        </mc:Fallback>
      </mc:AlternateContent>
      <p:sp>
        <p:nvSpPr>
          <p:cNvPr id="4" name="Slide Number Placeholder 3"/>
          <p:cNvSpPr>
            <a:spLocks noGrp="1"/>
          </p:cNvSpPr>
          <p:nvPr>
            <p:ph type="sldNum" sz="quarter" idx="12"/>
          </p:nvPr>
        </p:nvSpPr>
        <p:spPr/>
        <p:txBody>
          <a:bodyPr/>
          <a:lstStyle/>
          <a:p>
            <a:fld id="{6C7F7493-75C9-45F8-B2CF-5DC88B23674E}" type="slidenum">
              <a:rPr lang="en-SG" smtClean="0"/>
              <a:t>6</a:t>
            </a:fld>
            <a:endParaRPr lang="en-SG"/>
          </a:p>
        </p:txBody>
      </p:sp>
    </p:spTree>
    <p:extLst>
      <p:ext uri="{BB962C8B-B14F-4D97-AF65-F5344CB8AC3E}">
        <p14:creationId xmlns:p14="http://schemas.microsoft.com/office/powerpoint/2010/main" val="410087373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2"/>
          <p:cNvSpPr>
            <a:spLocks noGrp="1" noChangeArrowheads="1"/>
          </p:cNvSpPr>
          <p:nvPr>
            <p:ph type="title"/>
          </p:nvPr>
        </p:nvSpPr>
        <p:spPr>
          <a:noFill/>
        </p:spPr>
        <p:txBody>
          <a:bodyPr/>
          <a:lstStyle/>
          <a:p>
            <a:pPr algn="ctr" eaLnBrk="1" hangingPunct="1"/>
            <a:r>
              <a:rPr lang="en-US" altLang="en-US" dirty="0" smtClean="0">
                <a:latin typeface="Book Antiqua" panose="02040602050305030304" pitchFamily="18" charset="0"/>
              </a:rPr>
              <a:t>Sequential Price Games</a:t>
            </a:r>
          </a:p>
        </p:txBody>
      </p:sp>
      <p:sp>
        <p:nvSpPr>
          <p:cNvPr id="143362" name="Rectangle 3"/>
          <p:cNvSpPr>
            <a:spLocks noGrp="1" noChangeArrowheads="1"/>
          </p:cNvSpPr>
          <p:nvPr>
            <p:ph idx="1"/>
          </p:nvPr>
        </p:nvSpPr>
        <p:spPr/>
        <p:txBody>
          <a:bodyPr/>
          <a:lstStyle/>
          <a:p>
            <a:r>
              <a:rPr lang="en-US" altLang="en-US" dirty="0" smtClean="0">
                <a:latin typeface="Book Antiqua" panose="02040602050305030304" pitchFamily="18" charset="0"/>
              </a:rPr>
              <a:t>You can ignore section 28.3: Price Leadership in Varian’s textbook.</a:t>
            </a:r>
          </a:p>
          <a:p>
            <a:pPr marL="0" indent="0">
              <a:buNone/>
            </a:pPr>
            <a:endParaRPr lang="en-US" altLang="en-US" dirty="0" smtClean="0">
              <a:latin typeface="Book Antiqua" panose="02040602050305030304" pitchFamily="18" charset="0"/>
            </a:endParaRPr>
          </a:p>
          <a:p>
            <a:pPr eaLnBrk="1" hangingPunct="1"/>
            <a:endParaRPr lang="en-US" altLang="en-US" dirty="0" smtClean="0">
              <a:latin typeface="Book Antiqua" panose="02040602050305030304" pitchFamily="18" charset="0"/>
            </a:endParaRPr>
          </a:p>
        </p:txBody>
      </p:sp>
      <p:sp>
        <p:nvSpPr>
          <p:cNvPr id="2" name="Slide Number Placeholder 1"/>
          <p:cNvSpPr>
            <a:spLocks noGrp="1"/>
          </p:cNvSpPr>
          <p:nvPr>
            <p:ph type="sldNum" sz="quarter" idx="12"/>
          </p:nvPr>
        </p:nvSpPr>
        <p:spPr/>
        <p:txBody>
          <a:bodyPr/>
          <a:lstStyle/>
          <a:p>
            <a:fld id="{6C7F7493-75C9-45F8-B2CF-5DC88B23674E}" type="slidenum">
              <a:rPr lang="en-SG" smtClean="0"/>
              <a:t>60</a:t>
            </a:fld>
            <a:endParaRPr lang="en-SG"/>
          </a:p>
        </p:txBody>
      </p:sp>
    </p:spTree>
    <p:extLst>
      <p:ext uri="{BB962C8B-B14F-4D97-AF65-F5344CB8AC3E}">
        <p14:creationId xmlns:p14="http://schemas.microsoft.com/office/powerpoint/2010/main" val="75147865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Book Antiqua" panose="02040602050305030304" pitchFamily="18" charset="0"/>
              </a:rPr>
              <a:t>Competition Policy in Singapore</a:t>
            </a:r>
            <a:endParaRPr lang="en-SG" dirty="0">
              <a:latin typeface="Book Antiqua" panose="02040602050305030304" pitchFamily="18" charset="0"/>
            </a:endParaRPr>
          </a:p>
        </p:txBody>
      </p:sp>
      <p:sp>
        <p:nvSpPr>
          <p:cNvPr id="3" name="Content Placeholder 2"/>
          <p:cNvSpPr>
            <a:spLocks noGrp="1"/>
          </p:cNvSpPr>
          <p:nvPr>
            <p:ph idx="1"/>
          </p:nvPr>
        </p:nvSpPr>
        <p:spPr/>
        <p:txBody>
          <a:bodyPr>
            <a:normAutofit lnSpcReduction="10000"/>
          </a:bodyPr>
          <a:lstStyle/>
          <a:p>
            <a:r>
              <a:rPr lang="en-US" dirty="0" smtClean="0">
                <a:latin typeface="Book Antiqua" panose="02040602050305030304" pitchFamily="18" charset="0"/>
              </a:rPr>
              <a:t>Competition Commission of Singapore (CCS)</a:t>
            </a:r>
          </a:p>
          <a:p>
            <a:r>
              <a:rPr lang="en-US" dirty="0" smtClean="0">
                <a:latin typeface="Book Antiqua" panose="02040602050305030304" pitchFamily="18" charset="0"/>
              </a:rPr>
              <a:t>Oversee competitive practices in Singapore </a:t>
            </a:r>
          </a:p>
          <a:p>
            <a:r>
              <a:rPr lang="en-US" dirty="0" smtClean="0">
                <a:latin typeface="Book Antiqua" panose="02040602050305030304" pitchFamily="18" charset="0"/>
              </a:rPr>
              <a:t>Goals:</a:t>
            </a:r>
          </a:p>
          <a:p>
            <a:pPr lvl="1"/>
            <a:r>
              <a:rPr lang="en-SG" dirty="0" smtClean="0">
                <a:latin typeface="Book Antiqua" panose="02040602050305030304" pitchFamily="18" charset="0"/>
              </a:rPr>
              <a:t>enhance </a:t>
            </a:r>
            <a:r>
              <a:rPr lang="en-SG" dirty="0">
                <a:latin typeface="Book Antiqua" panose="02040602050305030304" pitchFamily="18" charset="0"/>
              </a:rPr>
              <a:t>efficient market conduct </a:t>
            </a:r>
            <a:endParaRPr lang="en-SG" dirty="0" smtClean="0">
              <a:latin typeface="Book Antiqua" panose="02040602050305030304" pitchFamily="18" charset="0"/>
            </a:endParaRPr>
          </a:p>
          <a:p>
            <a:pPr lvl="1"/>
            <a:r>
              <a:rPr lang="en-SG" dirty="0">
                <a:latin typeface="Book Antiqua" panose="02040602050305030304" pitchFamily="18" charset="0"/>
              </a:rPr>
              <a:t>control practices having adverse effect on </a:t>
            </a:r>
            <a:r>
              <a:rPr lang="en-SG" dirty="0" smtClean="0">
                <a:latin typeface="Book Antiqua" panose="02040602050305030304" pitchFamily="18" charset="0"/>
              </a:rPr>
              <a:t>competition</a:t>
            </a:r>
          </a:p>
          <a:p>
            <a:pPr lvl="1"/>
            <a:r>
              <a:rPr lang="en-SG" dirty="0">
                <a:latin typeface="Book Antiqua" panose="02040602050305030304" pitchFamily="18" charset="0"/>
              </a:rPr>
              <a:t>advise the Government or other public authority on national needs and policies in respect of competition </a:t>
            </a:r>
            <a:r>
              <a:rPr lang="en-SG" dirty="0" smtClean="0">
                <a:latin typeface="Book Antiqua" panose="02040602050305030304" pitchFamily="18" charset="0"/>
              </a:rPr>
              <a:t>matters</a:t>
            </a:r>
          </a:p>
          <a:p>
            <a:pPr lvl="1"/>
            <a:r>
              <a:rPr lang="en-SG" dirty="0">
                <a:latin typeface="Book Antiqua" panose="02040602050305030304" pitchFamily="18" charset="0"/>
              </a:rPr>
              <a:t> promote and sustain competition in markets in Singapore</a:t>
            </a:r>
            <a:endParaRPr lang="en-SG" dirty="0" smtClean="0">
              <a:latin typeface="Book Antiqua" panose="02040602050305030304" pitchFamily="18" charset="0"/>
            </a:endParaRPr>
          </a:p>
          <a:p>
            <a:pPr lvl="1"/>
            <a:endParaRPr lang="en-SG" dirty="0">
              <a:latin typeface="Book Antiqua" panose="02040602050305030304" pitchFamily="18" charset="0"/>
            </a:endParaRPr>
          </a:p>
        </p:txBody>
      </p:sp>
      <p:sp>
        <p:nvSpPr>
          <p:cNvPr id="4" name="Slide Number Placeholder 3"/>
          <p:cNvSpPr>
            <a:spLocks noGrp="1"/>
          </p:cNvSpPr>
          <p:nvPr>
            <p:ph type="sldNum" sz="quarter" idx="12"/>
          </p:nvPr>
        </p:nvSpPr>
        <p:spPr/>
        <p:txBody>
          <a:bodyPr/>
          <a:lstStyle/>
          <a:p>
            <a:fld id="{6C7F7493-75C9-45F8-B2CF-5DC88B23674E}" type="slidenum">
              <a:rPr lang="en-SG" smtClean="0"/>
              <a:t>61</a:t>
            </a:fld>
            <a:endParaRPr lang="en-SG"/>
          </a:p>
        </p:txBody>
      </p:sp>
    </p:spTree>
    <p:extLst>
      <p:ext uri="{BB962C8B-B14F-4D97-AF65-F5344CB8AC3E}">
        <p14:creationId xmlns:p14="http://schemas.microsoft.com/office/powerpoint/2010/main" val="14773882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Book Antiqua" panose="02040602050305030304" pitchFamily="18" charset="0"/>
              </a:rPr>
              <a:t>Competition Policy in Singapore</a:t>
            </a:r>
            <a:endParaRPr lang="en-SG" dirty="0">
              <a:latin typeface="Book Antiqua" panose="02040602050305030304" pitchFamily="18" charset="0"/>
            </a:endParaRPr>
          </a:p>
        </p:txBody>
      </p:sp>
      <p:sp>
        <p:nvSpPr>
          <p:cNvPr id="3" name="Content Placeholder 2"/>
          <p:cNvSpPr>
            <a:spLocks noGrp="1"/>
          </p:cNvSpPr>
          <p:nvPr>
            <p:ph idx="1"/>
          </p:nvPr>
        </p:nvSpPr>
        <p:spPr/>
        <p:txBody>
          <a:bodyPr/>
          <a:lstStyle/>
          <a:p>
            <a:r>
              <a:rPr lang="en-US" dirty="0" smtClean="0">
                <a:latin typeface="Book Antiqua" panose="02040602050305030304" pitchFamily="18" charset="0"/>
              </a:rPr>
              <a:t>They hire economists!</a:t>
            </a:r>
          </a:p>
          <a:p>
            <a:pPr marL="0" indent="0" algn="ctr">
              <a:buNone/>
            </a:pPr>
            <a:r>
              <a:rPr lang="en-SG" dirty="0">
                <a:hlinkClick r:id="rId2"/>
              </a:rPr>
              <a:t>https://</a:t>
            </a:r>
            <a:r>
              <a:rPr lang="en-SG" dirty="0" smtClean="0">
                <a:hlinkClick r:id="rId2"/>
              </a:rPr>
              <a:t>www.ccs.gov.sg/about-ccs/careers</a:t>
            </a:r>
            <a:endParaRPr lang="en-SG" dirty="0" smtClean="0"/>
          </a:p>
          <a:p>
            <a:pPr marL="0" indent="0" algn="ctr">
              <a:buNone/>
            </a:pPr>
            <a:endParaRPr lang="en-SG" dirty="0" smtClean="0"/>
          </a:p>
          <a:p>
            <a:pPr lvl="1"/>
            <a:endParaRPr lang="en-SG" dirty="0">
              <a:latin typeface="Book Antiqua" panose="02040602050305030304" pitchFamily="18" charset="0"/>
            </a:endParaRPr>
          </a:p>
        </p:txBody>
      </p:sp>
      <p:sp>
        <p:nvSpPr>
          <p:cNvPr id="4" name="Slide Number Placeholder 3"/>
          <p:cNvSpPr>
            <a:spLocks noGrp="1"/>
          </p:cNvSpPr>
          <p:nvPr>
            <p:ph type="sldNum" sz="quarter" idx="12"/>
          </p:nvPr>
        </p:nvSpPr>
        <p:spPr/>
        <p:txBody>
          <a:bodyPr/>
          <a:lstStyle/>
          <a:p>
            <a:fld id="{6C7F7493-75C9-45F8-B2CF-5DC88B23674E}" type="slidenum">
              <a:rPr lang="en-SG" smtClean="0"/>
              <a:t>62</a:t>
            </a:fld>
            <a:endParaRPr lang="en-SG"/>
          </a:p>
        </p:txBody>
      </p:sp>
    </p:spTree>
    <p:extLst>
      <p:ext uri="{BB962C8B-B14F-4D97-AF65-F5344CB8AC3E}">
        <p14:creationId xmlns:p14="http://schemas.microsoft.com/office/powerpoint/2010/main" val="55314770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Book Antiqua" panose="02040602050305030304" pitchFamily="18" charset="0"/>
              </a:rPr>
              <a:t>Or you could work for the other side…</a:t>
            </a:r>
            <a:endParaRPr lang="en-SG" dirty="0">
              <a:latin typeface="Book Antiqua" panose="02040602050305030304" pitchFamily="18" charset="0"/>
            </a:endParaRPr>
          </a:p>
        </p:txBody>
      </p:sp>
      <p:sp>
        <p:nvSpPr>
          <p:cNvPr id="3" name="Content Placeholder 2"/>
          <p:cNvSpPr>
            <a:spLocks noGrp="1"/>
          </p:cNvSpPr>
          <p:nvPr>
            <p:ph idx="1"/>
          </p:nvPr>
        </p:nvSpPr>
        <p:spPr/>
        <p:txBody>
          <a:bodyPr/>
          <a:lstStyle/>
          <a:p>
            <a:r>
              <a:rPr lang="en-US" dirty="0" smtClean="0">
                <a:latin typeface="Book Antiqua" panose="02040602050305030304" pitchFamily="18" charset="0"/>
              </a:rPr>
              <a:t>Firms hire economic consulting firms to provide evidence defending them against charges of anti-competitive behavior</a:t>
            </a:r>
          </a:p>
          <a:p>
            <a:r>
              <a:rPr lang="en-US" dirty="0" smtClean="0">
                <a:latin typeface="Book Antiqua" panose="02040602050305030304" pitchFamily="18" charset="0"/>
              </a:rPr>
              <a:t>Economic litigation consultants also do pre- and post- merger analysis for firms</a:t>
            </a:r>
          </a:p>
          <a:p>
            <a:pPr lvl="1"/>
            <a:r>
              <a:rPr lang="en-US" dirty="0" smtClean="0">
                <a:latin typeface="Book Antiqua" panose="02040602050305030304" pitchFamily="18" charset="0"/>
              </a:rPr>
              <a:t>In Singapore: </a:t>
            </a:r>
            <a:r>
              <a:rPr lang="en-US" dirty="0" err="1" smtClean="0">
                <a:latin typeface="Book Antiqua" panose="02040602050305030304" pitchFamily="18" charset="0"/>
              </a:rPr>
              <a:t>HoustonKemp</a:t>
            </a:r>
            <a:r>
              <a:rPr lang="en-US" dirty="0" smtClean="0">
                <a:latin typeface="Book Antiqua" panose="02040602050305030304" pitchFamily="18" charset="0"/>
              </a:rPr>
              <a:t> Economists </a:t>
            </a:r>
          </a:p>
          <a:p>
            <a:pPr lvl="1"/>
            <a:r>
              <a:rPr lang="en-US" dirty="0" smtClean="0">
                <a:latin typeface="Book Antiqua" panose="02040602050305030304" pitchFamily="18" charset="0"/>
              </a:rPr>
              <a:t>Internationally: Analysis Group, Cornerstone Research, Charles River Associates, Bates White Economic Consulting, The Brattle Group, NERA Economic Consulting</a:t>
            </a:r>
          </a:p>
          <a:p>
            <a:endParaRPr lang="en-US" dirty="0" smtClean="0">
              <a:latin typeface="Book Antiqua" panose="02040602050305030304" pitchFamily="18" charset="0"/>
            </a:endParaRPr>
          </a:p>
          <a:p>
            <a:pPr lvl="1"/>
            <a:endParaRPr lang="en-SG" dirty="0" smtClean="0"/>
          </a:p>
          <a:p>
            <a:pPr marL="0" indent="0" algn="ctr">
              <a:buNone/>
            </a:pPr>
            <a:endParaRPr lang="en-SG" dirty="0" smtClean="0"/>
          </a:p>
          <a:p>
            <a:pPr lvl="1"/>
            <a:endParaRPr lang="en-SG" dirty="0">
              <a:latin typeface="Book Antiqua" panose="02040602050305030304" pitchFamily="18" charset="0"/>
            </a:endParaRPr>
          </a:p>
        </p:txBody>
      </p:sp>
      <p:sp>
        <p:nvSpPr>
          <p:cNvPr id="4" name="Slide Number Placeholder 3"/>
          <p:cNvSpPr>
            <a:spLocks noGrp="1"/>
          </p:cNvSpPr>
          <p:nvPr>
            <p:ph type="sldNum" sz="quarter" idx="12"/>
          </p:nvPr>
        </p:nvSpPr>
        <p:spPr/>
        <p:txBody>
          <a:bodyPr/>
          <a:lstStyle/>
          <a:p>
            <a:fld id="{6C7F7493-75C9-45F8-B2CF-5DC88B23674E}" type="slidenum">
              <a:rPr lang="en-SG" smtClean="0"/>
              <a:t>63</a:t>
            </a:fld>
            <a:endParaRPr lang="en-SG"/>
          </a:p>
        </p:txBody>
      </p:sp>
    </p:spTree>
    <p:extLst>
      <p:ext uri="{BB962C8B-B14F-4D97-AF65-F5344CB8AC3E}">
        <p14:creationId xmlns:p14="http://schemas.microsoft.com/office/powerpoint/2010/main" val="238302316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Book Antiqua" panose="02040602050305030304" pitchFamily="18" charset="0"/>
              </a:rPr>
              <a:t>Or you could work for the other side…</a:t>
            </a:r>
            <a:endParaRPr lang="en-SG" dirty="0">
              <a:latin typeface="Book Antiqua" panose="02040602050305030304" pitchFamily="18" charset="0"/>
            </a:endParaRPr>
          </a:p>
        </p:txBody>
      </p:sp>
      <p:sp>
        <p:nvSpPr>
          <p:cNvPr id="3" name="Content Placeholder 2"/>
          <p:cNvSpPr>
            <a:spLocks noGrp="1"/>
          </p:cNvSpPr>
          <p:nvPr>
            <p:ph idx="1"/>
          </p:nvPr>
        </p:nvSpPr>
        <p:spPr/>
        <p:txBody>
          <a:bodyPr>
            <a:normAutofit/>
          </a:bodyPr>
          <a:lstStyle/>
          <a:p>
            <a:r>
              <a:rPr lang="en-US" dirty="0" smtClean="0">
                <a:latin typeface="Book Antiqua" panose="02040602050305030304" pitchFamily="18" charset="0"/>
              </a:rPr>
              <a:t>Or you could go into management consulting. Management consultants deal more with the actual internal administrative details of mergers, business practices rather than on legal issues. They rely </a:t>
            </a:r>
            <a:r>
              <a:rPr lang="en-US" dirty="0">
                <a:latin typeface="Book Antiqua" panose="02040602050305030304" pitchFamily="18" charset="0"/>
              </a:rPr>
              <a:t>l</a:t>
            </a:r>
            <a:r>
              <a:rPr lang="en-US" dirty="0" smtClean="0">
                <a:latin typeface="Book Antiqua" panose="02040602050305030304" pitchFamily="18" charset="0"/>
              </a:rPr>
              <a:t>ess on technical and econometric tools but still relies heavily on economic principles:</a:t>
            </a:r>
          </a:p>
          <a:p>
            <a:pPr lvl="1"/>
            <a:r>
              <a:rPr lang="en-US" dirty="0" smtClean="0">
                <a:latin typeface="Book Antiqua" panose="02040602050305030304" pitchFamily="18" charset="0"/>
              </a:rPr>
              <a:t>Boston Consulting Group, KPMG, Bain, Deloitte</a:t>
            </a:r>
          </a:p>
          <a:p>
            <a:pPr marL="0" indent="0">
              <a:buNone/>
            </a:pPr>
            <a:r>
              <a:rPr lang="en-US" dirty="0">
                <a:latin typeface="Book Antiqua" panose="02040602050305030304" pitchFamily="18" charset="0"/>
                <a:hlinkClick r:id="rId2"/>
              </a:rPr>
              <a:t>http://www.contactsingapore.sg/key_industries/consulting_services</a:t>
            </a:r>
            <a:r>
              <a:rPr lang="en-US" dirty="0" smtClean="0">
                <a:latin typeface="Book Antiqua" panose="02040602050305030304" pitchFamily="18" charset="0"/>
                <a:hlinkClick r:id="rId2"/>
              </a:rPr>
              <a:t>/</a:t>
            </a:r>
            <a:endParaRPr lang="en-US" dirty="0" smtClean="0">
              <a:latin typeface="Book Antiqua" panose="02040602050305030304" pitchFamily="18" charset="0"/>
            </a:endParaRPr>
          </a:p>
          <a:p>
            <a:pPr marL="457200" lvl="1" indent="0">
              <a:buNone/>
            </a:pPr>
            <a:endParaRPr lang="en-US" dirty="0" smtClean="0">
              <a:latin typeface="Book Antiqua" panose="02040602050305030304" pitchFamily="18" charset="0"/>
            </a:endParaRPr>
          </a:p>
          <a:p>
            <a:endParaRPr lang="en-US" dirty="0" smtClean="0">
              <a:latin typeface="Book Antiqua" panose="02040602050305030304" pitchFamily="18" charset="0"/>
            </a:endParaRPr>
          </a:p>
          <a:p>
            <a:pPr lvl="1"/>
            <a:endParaRPr lang="en-SG" dirty="0" smtClean="0"/>
          </a:p>
          <a:p>
            <a:pPr marL="0" indent="0" algn="ctr">
              <a:buNone/>
            </a:pPr>
            <a:endParaRPr lang="en-SG" dirty="0" smtClean="0"/>
          </a:p>
          <a:p>
            <a:pPr lvl="1"/>
            <a:endParaRPr lang="en-SG" dirty="0">
              <a:latin typeface="Book Antiqua" panose="02040602050305030304" pitchFamily="18" charset="0"/>
            </a:endParaRPr>
          </a:p>
        </p:txBody>
      </p:sp>
      <p:sp>
        <p:nvSpPr>
          <p:cNvPr id="4" name="Slide Number Placeholder 3"/>
          <p:cNvSpPr>
            <a:spLocks noGrp="1"/>
          </p:cNvSpPr>
          <p:nvPr>
            <p:ph type="sldNum" sz="quarter" idx="12"/>
          </p:nvPr>
        </p:nvSpPr>
        <p:spPr/>
        <p:txBody>
          <a:bodyPr/>
          <a:lstStyle/>
          <a:p>
            <a:fld id="{6C7F7493-75C9-45F8-B2CF-5DC88B23674E}" type="slidenum">
              <a:rPr lang="en-SG" smtClean="0"/>
              <a:t>64</a:t>
            </a:fld>
            <a:endParaRPr lang="en-SG"/>
          </a:p>
        </p:txBody>
      </p:sp>
    </p:spTree>
    <p:extLst>
      <p:ext uri="{BB962C8B-B14F-4D97-AF65-F5344CB8AC3E}">
        <p14:creationId xmlns:p14="http://schemas.microsoft.com/office/powerpoint/2010/main" val="171428968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Book Antiqua" panose="02040602050305030304" pitchFamily="18" charset="0"/>
              </a:rPr>
              <a:t>Midterm (Very Important!)</a:t>
            </a:r>
            <a:endParaRPr lang="en-SG" dirty="0">
              <a:latin typeface="Book Antiqua" panose="02040602050305030304" pitchFamily="18" charset="0"/>
            </a:endParaRPr>
          </a:p>
        </p:txBody>
      </p:sp>
      <p:sp>
        <p:nvSpPr>
          <p:cNvPr id="3" name="Content Placeholder 2"/>
          <p:cNvSpPr>
            <a:spLocks noGrp="1"/>
          </p:cNvSpPr>
          <p:nvPr>
            <p:ph idx="1"/>
          </p:nvPr>
        </p:nvSpPr>
        <p:spPr/>
        <p:txBody>
          <a:bodyPr/>
          <a:lstStyle/>
          <a:p>
            <a:r>
              <a:rPr lang="en-US" dirty="0" smtClean="0">
                <a:latin typeface="Book Antiqua" panose="02040602050305030304" pitchFamily="18" charset="0"/>
              </a:rPr>
              <a:t>September 29</a:t>
            </a:r>
            <a:r>
              <a:rPr lang="en-US" baseline="30000" dirty="0" smtClean="0">
                <a:latin typeface="Book Antiqua" panose="02040602050305030304" pitchFamily="18" charset="0"/>
              </a:rPr>
              <a:t>th</a:t>
            </a:r>
            <a:r>
              <a:rPr lang="en-US" dirty="0" smtClean="0">
                <a:latin typeface="Book Antiqua" panose="02040602050305030304" pitchFamily="18" charset="0"/>
              </a:rPr>
              <a:t>, 8 a.m. in MPSH1A</a:t>
            </a:r>
          </a:p>
          <a:p>
            <a:r>
              <a:rPr lang="en-US" dirty="0" smtClean="0">
                <a:latin typeface="Book Antiqua" panose="02040602050305030304" pitchFamily="18" charset="0"/>
              </a:rPr>
              <a:t>You are allowed to bring in non-programmable calculators.</a:t>
            </a:r>
          </a:p>
          <a:p>
            <a:pPr lvl="1"/>
            <a:r>
              <a:rPr lang="en-US" dirty="0" smtClean="0">
                <a:latin typeface="Book Antiqua" panose="02040602050305030304" pitchFamily="18" charset="0"/>
              </a:rPr>
              <a:t>There are 9 multiple choice questions worth 48% of the midterm grade</a:t>
            </a:r>
          </a:p>
          <a:p>
            <a:pPr lvl="1"/>
            <a:r>
              <a:rPr lang="en-US" dirty="0" smtClean="0">
                <a:latin typeface="Book Antiqua" panose="02040602050305030304" pitchFamily="18" charset="0"/>
              </a:rPr>
              <a:t>There are 3 short answer questions worth 52% of the midterm grade.</a:t>
            </a:r>
          </a:p>
          <a:p>
            <a:r>
              <a:rPr lang="en-US" dirty="0" smtClean="0">
                <a:latin typeface="Book Antiqua" panose="02040602050305030304" pitchFamily="18" charset="0"/>
              </a:rPr>
              <a:t>Material covered: Everything from lectures 1-6</a:t>
            </a:r>
          </a:p>
          <a:p>
            <a:pPr lvl="1"/>
            <a:r>
              <a:rPr lang="en-US" dirty="0" smtClean="0">
                <a:latin typeface="Book Antiqua" panose="02040602050305030304" pitchFamily="18" charset="0"/>
              </a:rPr>
              <a:t>Intertemporal Choice, Uncertainty, Exchange, Monopoly, Oligopoly</a:t>
            </a:r>
          </a:p>
          <a:p>
            <a:endParaRPr lang="en-SG" dirty="0">
              <a:latin typeface="Book Antiqua" panose="02040602050305030304" pitchFamily="18" charset="0"/>
            </a:endParaRPr>
          </a:p>
        </p:txBody>
      </p:sp>
      <p:sp>
        <p:nvSpPr>
          <p:cNvPr id="4" name="Slide Number Placeholder 3"/>
          <p:cNvSpPr>
            <a:spLocks noGrp="1"/>
          </p:cNvSpPr>
          <p:nvPr>
            <p:ph type="sldNum" sz="quarter" idx="12"/>
          </p:nvPr>
        </p:nvSpPr>
        <p:spPr/>
        <p:txBody>
          <a:bodyPr/>
          <a:lstStyle/>
          <a:p>
            <a:fld id="{6C7F7493-75C9-45F8-B2CF-5DC88B23674E}" type="slidenum">
              <a:rPr lang="en-SG" smtClean="0"/>
              <a:t>65</a:t>
            </a:fld>
            <a:endParaRPr lang="en-SG"/>
          </a:p>
        </p:txBody>
      </p:sp>
    </p:spTree>
    <p:extLst>
      <p:ext uri="{BB962C8B-B14F-4D97-AF65-F5344CB8AC3E}">
        <p14:creationId xmlns:p14="http://schemas.microsoft.com/office/powerpoint/2010/main" val="2124085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Book Antiqua" panose="02040602050305030304" pitchFamily="18" charset="0"/>
              </a:rPr>
              <a:t>Collusion </a:t>
            </a:r>
            <a:endParaRPr lang="en-SG" dirty="0">
              <a:latin typeface="Book Antiqua" panose="0204060205030503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buFont typeface="Arial" panose="020B0604020202020204" pitchFamily="34" charset="0"/>
                  <a:buChar char="•"/>
                </a:pPr>
                <a:r>
                  <a:rPr lang="en-US" b="0" dirty="0" smtClean="0">
                    <a:latin typeface="Book Antiqua" panose="02040602050305030304" pitchFamily="18" charset="0"/>
                  </a:rPr>
                  <a:t>The two firms set price by maximizing joint profits:</a:t>
                </a:r>
              </a:p>
              <a:p>
                <a:pPr>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𝐽</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100−</m:t>
                        </m:r>
                        <m:r>
                          <a:rPr lang="en-US" b="0" i="1" smtClean="0">
                            <a:latin typeface="Cambria Math" panose="02040503050406030204" pitchFamily="18" charset="0"/>
                          </a:rPr>
                          <m:t>𝑄</m:t>
                        </m:r>
                      </m:e>
                    </m:d>
                    <m:r>
                      <a:rPr lang="en-US" b="0" i="1" smtClean="0">
                        <a:latin typeface="Cambria Math" panose="02040503050406030204" pitchFamily="18" charset="0"/>
                      </a:rPr>
                      <m:t>𝑄</m:t>
                    </m:r>
                    <m:r>
                      <a:rPr lang="en-US" b="0" i="1" smtClean="0">
                        <a:latin typeface="Cambria Math" panose="02040503050406030204" pitchFamily="18" charset="0"/>
                      </a:rPr>
                      <m:t>−10</m:t>
                    </m:r>
                    <m:r>
                      <a:rPr lang="en-US" b="0" i="1" smtClean="0">
                        <a:latin typeface="Cambria Math" panose="02040503050406030204" pitchFamily="18" charset="0"/>
                      </a:rPr>
                      <m:t>𝑄</m:t>
                    </m:r>
                  </m:oMath>
                </a14:m>
                <a:endParaRPr lang="en-US" b="0" dirty="0" smtClean="0">
                  <a:latin typeface="Book Antiqua" panose="02040602050305030304" pitchFamily="18" charset="0"/>
                </a:endParaRPr>
              </a:p>
              <a:p>
                <a:pPr>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𝑀𝑅</m:t>
                    </m:r>
                    <m:r>
                      <a:rPr lang="en-US" b="0" i="1" smtClean="0">
                        <a:latin typeface="Cambria Math" panose="02040503050406030204" pitchFamily="18" charset="0"/>
                      </a:rPr>
                      <m:t>=100−2</m:t>
                    </m:r>
                    <m:r>
                      <a:rPr lang="en-US" b="0" i="1" smtClean="0">
                        <a:latin typeface="Cambria Math" panose="02040503050406030204" pitchFamily="18" charset="0"/>
                      </a:rPr>
                      <m:t>𝑄</m:t>
                    </m:r>
                    <m:r>
                      <a:rPr lang="en-US" b="0" i="1" smtClean="0">
                        <a:latin typeface="Cambria Math" panose="02040503050406030204" pitchFamily="18" charset="0"/>
                      </a:rPr>
                      <m:t>,                  </m:t>
                    </m:r>
                    <m:r>
                      <a:rPr lang="en-US" b="0" i="1" smtClean="0">
                        <a:latin typeface="Cambria Math" panose="02040503050406030204" pitchFamily="18" charset="0"/>
                      </a:rPr>
                      <m:t>𝑀𝐶</m:t>
                    </m:r>
                    <m:r>
                      <a:rPr lang="en-US" b="0" i="1" smtClean="0">
                        <a:latin typeface="Cambria Math" panose="02040503050406030204" pitchFamily="18" charset="0"/>
                      </a:rPr>
                      <m:t>=10</m:t>
                    </m:r>
                  </m:oMath>
                </a14:m>
                <a:endParaRPr lang="en-US" b="0" dirty="0" smtClean="0">
                  <a:latin typeface="Book Antiqua" panose="020406020503050303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𝑀𝑅</m:t>
                      </m:r>
                      <m:r>
                        <a:rPr lang="en-US" b="0" i="1" smtClean="0">
                          <a:latin typeface="Cambria Math" panose="02040503050406030204" pitchFamily="18" charset="0"/>
                        </a:rPr>
                        <m:t>=</m:t>
                      </m:r>
                      <m:r>
                        <a:rPr lang="en-US" b="0" i="1" smtClean="0">
                          <a:latin typeface="Cambria Math" panose="02040503050406030204" pitchFamily="18" charset="0"/>
                        </a:rPr>
                        <m:t>𝑀𝐶</m:t>
                      </m:r>
                    </m:oMath>
                  </m:oMathPara>
                </a14:m>
                <a:endParaRPr lang="en-SG" b="0" dirty="0" smtClean="0">
                  <a:latin typeface="Book Antiqua" panose="020406020503050303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100−2</m:t>
                      </m:r>
                      <m:r>
                        <a:rPr lang="en-US" b="0" i="1" smtClean="0">
                          <a:latin typeface="Cambria Math" panose="02040503050406030204" pitchFamily="18" charset="0"/>
                        </a:rPr>
                        <m:t>𝑄</m:t>
                      </m:r>
                      <m:r>
                        <a:rPr lang="en-US" b="0" i="1" smtClean="0">
                          <a:latin typeface="Cambria Math" panose="02040503050406030204" pitchFamily="18" charset="0"/>
                        </a:rPr>
                        <m:t>=10</m:t>
                      </m:r>
                    </m:oMath>
                  </m:oMathPara>
                </a14:m>
                <a:endParaRPr lang="en-US" b="0" dirty="0" smtClean="0">
                  <a:latin typeface="Book Antiqua" panose="020406020503050303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100−10</m:t>
                          </m:r>
                        </m:num>
                        <m:den>
                          <m:r>
                            <a:rPr lang="en-US" b="0" i="1" smtClean="0">
                              <a:latin typeface="Cambria Math" panose="02040503050406030204" pitchFamily="18" charset="0"/>
                            </a:rPr>
                            <m:t>2</m:t>
                          </m:r>
                        </m:den>
                      </m:f>
                    </m:oMath>
                  </m:oMathPara>
                </a14:m>
                <a:endParaRPr lang="en-US" b="0" dirty="0" smtClean="0">
                  <a:latin typeface="Book Antiqua" panose="020406020503050303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u="sng" smtClean="0">
                          <a:solidFill>
                            <a:srgbClr val="0070C0"/>
                          </a:solidFill>
                          <a:latin typeface="Cambria Math" panose="02040503050406030204" pitchFamily="18" charset="0"/>
                        </a:rPr>
                        <m:t>𝑄</m:t>
                      </m:r>
                      <m:r>
                        <a:rPr lang="en-US" b="0" i="1" u="sng" smtClean="0">
                          <a:solidFill>
                            <a:srgbClr val="0070C0"/>
                          </a:solidFill>
                          <a:latin typeface="Cambria Math" panose="02040503050406030204" pitchFamily="18" charset="0"/>
                        </a:rPr>
                        <m:t>=45</m:t>
                      </m:r>
                    </m:oMath>
                  </m:oMathPara>
                </a14:m>
                <a:endParaRPr lang="en-SG" b="0" u="sng" dirty="0">
                  <a:solidFill>
                    <a:srgbClr val="0070C0"/>
                  </a:solidFill>
                  <a:latin typeface="Book Antiqua" panose="0204060205030503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98" t="-1906" b="-10264"/>
                </a:stretch>
              </a:blipFill>
            </p:spPr>
            <p:txBody>
              <a:bodyPr/>
              <a:lstStyle/>
              <a:p>
                <a:r>
                  <a:rPr lang="en-SG">
                    <a:noFill/>
                  </a:rPr>
                  <a:t> </a:t>
                </a:r>
              </a:p>
            </p:txBody>
          </p:sp>
        </mc:Fallback>
      </mc:AlternateContent>
      <p:sp>
        <p:nvSpPr>
          <p:cNvPr id="4" name="Slide Number Placeholder 3"/>
          <p:cNvSpPr>
            <a:spLocks noGrp="1"/>
          </p:cNvSpPr>
          <p:nvPr>
            <p:ph type="sldNum" sz="quarter" idx="12"/>
          </p:nvPr>
        </p:nvSpPr>
        <p:spPr/>
        <p:txBody>
          <a:bodyPr/>
          <a:lstStyle/>
          <a:p>
            <a:fld id="{6C7F7493-75C9-45F8-B2CF-5DC88B23674E}" type="slidenum">
              <a:rPr lang="en-SG" smtClean="0"/>
              <a:t>7</a:t>
            </a:fld>
            <a:endParaRPr lang="en-SG"/>
          </a:p>
        </p:txBody>
      </p:sp>
    </p:spTree>
    <p:extLst>
      <p:ext uri="{BB962C8B-B14F-4D97-AF65-F5344CB8AC3E}">
        <p14:creationId xmlns:p14="http://schemas.microsoft.com/office/powerpoint/2010/main" val="9508120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Book Antiqua" panose="02040602050305030304" pitchFamily="18" charset="0"/>
              </a:rPr>
              <a:t>Collusion</a:t>
            </a:r>
            <a:endParaRPr lang="en-SG" dirty="0">
              <a:latin typeface="Book Antiqua" panose="0204060205030503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=100−45=55</m:t>
                      </m:r>
                    </m:oMath>
                  </m:oMathPara>
                </a14:m>
                <a:endParaRPr lang="en-SG" b="0" dirty="0" smtClean="0">
                  <a:latin typeface="Book Antiqua" panose="02040602050305030304" pitchFamily="18" charset="0"/>
                </a:endParaRPr>
              </a:p>
              <a:p>
                <a:pPr>
                  <a:buFont typeface="Arial" panose="020B0604020202020204" pitchFamily="34" charset="0"/>
                  <a:buChar char="•"/>
                </a:pPr>
                <a:r>
                  <a:rPr lang="en-US" b="0" dirty="0" smtClean="0">
                    <a:latin typeface="Book Antiqua" panose="02040602050305030304" pitchFamily="18" charset="0"/>
                  </a:rPr>
                  <a:t>Total profit is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55−10</m:t>
                        </m:r>
                      </m:e>
                    </m:d>
                    <m:r>
                      <a:rPr lang="en-US" b="0" i="1" smtClean="0">
                        <a:latin typeface="Cambria Math" panose="02040503050406030204" pitchFamily="18" charset="0"/>
                        <a:ea typeface="Cambria Math" panose="02040503050406030204" pitchFamily="18" charset="0"/>
                      </a:rPr>
                      <m:t>×45=2025.</m:t>
                    </m:r>
                  </m:oMath>
                </a14:m>
                <a:endParaRPr lang="en-US" b="0" dirty="0" smtClean="0">
                  <a:latin typeface="Book Antiqua" panose="02040602050305030304" pitchFamily="18" charset="0"/>
                  <a:ea typeface="Cambria Math" panose="02040503050406030204" pitchFamily="18" charset="0"/>
                </a:endParaRPr>
              </a:p>
              <a:p>
                <a:pPr>
                  <a:buFont typeface="Arial" panose="020B0604020202020204" pitchFamily="34" charset="0"/>
                  <a:buChar char="•"/>
                </a:pPr>
                <a:r>
                  <a:rPr lang="en-US" b="0" dirty="0" smtClean="0">
                    <a:latin typeface="Book Antiqua" panose="02040602050305030304" pitchFamily="18" charset="0"/>
                  </a:rPr>
                  <a:t>If SQ and MH split the profit equally, each will get </a:t>
                </a:r>
                <a14:m>
                  <m:oMath xmlns:m="http://schemas.openxmlformats.org/officeDocument/2006/math">
                    <m:r>
                      <a:rPr lang="en-US" b="0" i="1" smtClean="0">
                        <a:latin typeface="Cambria Math" panose="02040503050406030204" pitchFamily="18" charset="0"/>
                      </a:rPr>
                      <m:t>1012.5.</m:t>
                    </m:r>
                  </m:oMath>
                </a14:m>
                <a:endParaRPr lang="en-US" b="0" dirty="0" smtClean="0">
                  <a:latin typeface="Book Antiqua" panose="02040602050305030304" pitchFamily="18" charset="0"/>
                </a:endParaRPr>
              </a:p>
              <a:p>
                <a:pPr>
                  <a:buFont typeface="Arial" panose="020B0604020202020204" pitchFamily="34" charset="0"/>
                  <a:buChar char="•"/>
                </a:pPr>
                <a:r>
                  <a:rPr lang="en-US" b="0" dirty="0" smtClean="0">
                    <a:latin typeface="Book Antiqua" panose="02040602050305030304" pitchFamily="18" charset="0"/>
                  </a:rPr>
                  <a:t>This is greater than profits in the </a:t>
                </a:r>
                <a:r>
                  <a:rPr lang="en-US" b="0" dirty="0" err="1" smtClean="0">
                    <a:latin typeface="Book Antiqua" panose="02040602050305030304" pitchFamily="18" charset="0"/>
                  </a:rPr>
                  <a:t>Cournot</a:t>
                </a:r>
                <a:r>
                  <a:rPr lang="en-US" b="0" dirty="0" smtClean="0">
                    <a:latin typeface="Book Antiqua" panose="02040602050305030304" pitchFamily="18" charset="0"/>
                  </a:rPr>
                  <a:t> equilibrium ($900) and equal to the </a:t>
                </a:r>
                <a:r>
                  <a:rPr lang="en-US" b="0" dirty="0" err="1" smtClean="0">
                    <a:latin typeface="Book Antiqua" panose="02040602050305030304" pitchFamily="18" charset="0"/>
                  </a:rPr>
                  <a:t>Stackelberg</a:t>
                </a:r>
                <a:r>
                  <a:rPr lang="en-US" b="0" dirty="0" smtClean="0">
                    <a:latin typeface="Book Antiqua" panose="02040602050305030304" pitchFamily="18" charset="0"/>
                  </a:rPr>
                  <a:t> leader’s profits.</a:t>
                </a:r>
                <a:endParaRPr lang="en-US" b="0" dirty="0">
                  <a:latin typeface="Book Antiqua" panose="0204060205030503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98"/>
                </a:stretch>
              </a:blipFill>
            </p:spPr>
            <p:txBody>
              <a:bodyPr/>
              <a:lstStyle/>
              <a:p>
                <a:r>
                  <a:rPr lang="en-SG">
                    <a:noFill/>
                  </a:rPr>
                  <a:t> </a:t>
                </a:r>
              </a:p>
            </p:txBody>
          </p:sp>
        </mc:Fallback>
      </mc:AlternateContent>
      <p:sp>
        <p:nvSpPr>
          <p:cNvPr id="4" name="Slide Number Placeholder 3"/>
          <p:cNvSpPr>
            <a:spLocks noGrp="1"/>
          </p:cNvSpPr>
          <p:nvPr>
            <p:ph type="sldNum" sz="quarter" idx="12"/>
          </p:nvPr>
        </p:nvSpPr>
        <p:spPr/>
        <p:txBody>
          <a:bodyPr/>
          <a:lstStyle/>
          <a:p>
            <a:fld id="{6C7F7493-75C9-45F8-B2CF-5DC88B23674E}" type="slidenum">
              <a:rPr lang="en-SG" smtClean="0"/>
              <a:t>8</a:t>
            </a:fld>
            <a:endParaRPr lang="en-SG"/>
          </a:p>
        </p:txBody>
      </p:sp>
    </p:spTree>
    <p:extLst>
      <p:ext uri="{BB962C8B-B14F-4D97-AF65-F5344CB8AC3E}">
        <p14:creationId xmlns:p14="http://schemas.microsoft.com/office/powerpoint/2010/main" val="30752030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Book Antiqua" panose="02040602050305030304" pitchFamily="18" charset="0"/>
              </a:rPr>
              <a:t>Collusion</a:t>
            </a:r>
            <a:endParaRPr lang="en-SG" dirty="0">
              <a:latin typeface="Book Antiqua" panose="02040602050305030304" pitchFamily="18" charset="0"/>
            </a:endParaRPr>
          </a:p>
        </p:txBody>
      </p:sp>
      <p:cxnSp>
        <p:nvCxnSpPr>
          <p:cNvPr id="6" name="Straight Arrow Connector 5"/>
          <p:cNvCxnSpPr/>
          <p:nvPr/>
        </p:nvCxnSpPr>
        <p:spPr bwMode="auto">
          <a:xfrm flipV="1">
            <a:off x="1404258" y="1854926"/>
            <a:ext cx="0" cy="4101737"/>
          </a:xfrm>
          <a:prstGeom prst="straightConnector1">
            <a:avLst/>
          </a:prstGeom>
          <a:solidFill>
            <a:schemeClr val="accent1"/>
          </a:solidFill>
          <a:ln w="38100" cap="flat" cmpd="sng" algn="ctr">
            <a:solidFill>
              <a:schemeClr val="tx1"/>
            </a:solidFill>
            <a:prstDash val="solid"/>
            <a:round/>
            <a:headEnd type="none" w="sm" len="sm"/>
            <a:tailEnd type="triangle"/>
          </a:ln>
          <a:effectLst/>
        </p:spPr>
      </p:cxnSp>
      <p:cxnSp>
        <p:nvCxnSpPr>
          <p:cNvPr id="7" name="Straight Arrow Connector 6"/>
          <p:cNvCxnSpPr/>
          <p:nvPr/>
        </p:nvCxnSpPr>
        <p:spPr bwMode="auto">
          <a:xfrm>
            <a:off x="1404258" y="5956663"/>
            <a:ext cx="5580017" cy="0"/>
          </a:xfrm>
          <a:prstGeom prst="straightConnector1">
            <a:avLst/>
          </a:prstGeom>
          <a:solidFill>
            <a:schemeClr val="accent1"/>
          </a:solidFill>
          <a:ln w="38100" cap="flat" cmpd="sng" algn="ctr">
            <a:solidFill>
              <a:schemeClr val="tx1"/>
            </a:solidFill>
            <a:prstDash val="solid"/>
            <a:round/>
            <a:headEnd type="none" w="sm" len="sm"/>
            <a:tailEnd type="triangle"/>
          </a:ln>
          <a:effectLst/>
        </p:spPr>
      </p:cxnSp>
      <p:sp>
        <p:nvSpPr>
          <p:cNvPr id="10" name="TextBox 9"/>
          <p:cNvSpPr txBox="1"/>
          <p:nvPr/>
        </p:nvSpPr>
        <p:spPr>
          <a:xfrm>
            <a:off x="6984275" y="5695053"/>
            <a:ext cx="444138" cy="461665"/>
          </a:xfrm>
          <a:prstGeom prst="rect">
            <a:avLst/>
          </a:prstGeom>
          <a:noFill/>
        </p:spPr>
        <p:txBody>
          <a:bodyPr wrap="square" rtlCol="0">
            <a:spAutoFit/>
          </a:bodyPr>
          <a:lstStyle/>
          <a:p>
            <a:r>
              <a:rPr lang="en-US" sz="2400" b="0" dirty="0" smtClean="0">
                <a:latin typeface="Book Antiqua" panose="02040602050305030304" pitchFamily="18" charset="0"/>
              </a:rPr>
              <a:t>X</a:t>
            </a:r>
            <a:endParaRPr lang="en-SG" b="0" dirty="0">
              <a:latin typeface="Book Antiqua" panose="02040602050305030304" pitchFamily="18" charset="0"/>
            </a:endParaRPr>
          </a:p>
        </p:txBody>
      </p:sp>
      <p:sp>
        <p:nvSpPr>
          <p:cNvPr id="11" name="TextBox 10"/>
          <p:cNvSpPr txBox="1"/>
          <p:nvPr/>
        </p:nvSpPr>
        <p:spPr>
          <a:xfrm>
            <a:off x="1182189" y="1420531"/>
            <a:ext cx="444138" cy="461665"/>
          </a:xfrm>
          <a:prstGeom prst="rect">
            <a:avLst/>
          </a:prstGeom>
          <a:noFill/>
        </p:spPr>
        <p:txBody>
          <a:bodyPr wrap="square" rtlCol="0">
            <a:spAutoFit/>
          </a:bodyPr>
          <a:lstStyle/>
          <a:p>
            <a:r>
              <a:rPr lang="en-US" sz="2400" b="0" dirty="0">
                <a:latin typeface="Book Antiqua" panose="02040602050305030304" pitchFamily="18" charset="0"/>
              </a:rPr>
              <a:t>Y</a:t>
            </a:r>
            <a:endParaRPr lang="en-SG" b="0" dirty="0">
              <a:latin typeface="Book Antiqua" panose="02040602050305030304" pitchFamily="18" charset="0"/>
            </a:endParaRPr>
          </a:p>
        </p:txBody>
      </p:sp>
      <p:cxnSp>
        <p:nvCxnSpPr>
          <p:cNvPr id="13" name="Straight Connector 12"/>
          <p:cNvCxnSpPr/>
          <p:nvPr/>
        </p:nvCxnSpPr>
        <p:spPr bwMode="auto">
          <a:xfrm>
            <a:off x="1402081" y="2221064"/>
            <a:ext cx="2037805" cy="3735599"/>
          </a:xfrm>
          <a:prstGeom prst="line">
            <a:avLst/>
          </a:prstGeom>
          <a:solidFill>
            <a:schemeClr val="accent1"/>
          </a:solidFill>
          <a:ln w="28575" cap="flat" cmpd="sng" algn="ctr">
            <a:solidFill>
              <a:srgbClr val="002060"/>
            </a:solidFill>
            <a:prstDash val="solid"/>
            <a:round/>
            <a:headEnd type="none" w="sm" len="sm"/>
            <a:tailEnd type="none" w="sm" len="sm"/>
          </a:ln>
          <a:effectLst/>
        </p:spPr>
      </p:cxnSp>
      <p:sp>
        <p:nvSpPr>
          <p:cNvPr id="15" name="TextBox 14"/>
          <p:cNvSpPr txBox="1"/>
          <p:nvPr/>
        </p:nvSpPr>
        <p:spPr>
          <a:xfrm>
            <a:off x="3217817" y="6056106"/>
            <a:ext cx="579120" cy="461665"/>
          </a:xfrm>
          <a:prstGeom prst="rect">
            <a:avLst/>
          </a:prstGeom>
          <a:noFill/>
        </p:spPr>
        <p:txBody>
          <a:bodyPr wrap="square" rtlCol="0">
            <a:spAutoFit/>
          </a:bodyPr>
          <a:lstStyle/>
          <a:p>
            <a:r>
              <a:rPr lang="en-US" sz="2400" b="0" dirty="0" smtClean="0">
                <a:latin typeface="Book Antiqua" panose="02040602050305030304" pitchFamily="18" charset="0"/>
              </a:rPr>
              <a:t>45</a:t>
            </a:r>
            <a:endParaRPr lang="en-SG" b="0" dirty="0">
              <a:latin typeface="Book Antiqua" panose="02040602050305030304" pitchFamily="18" charset="0"/>
            </a:endParaRPr>
          </a:p>
        </p:txBody>
      </p:sp>
      <p:sp>
        <p:nvSpPr>
          <p:cNvPr id="16" name="TextBox 15"/>
          <p:cNvSpPr txBox="1"/>
          <p:nvPr/>
        </p:nvSpPr>
        <p:spPr>
          <a:xfrm>
            <a:off x="767990" y="3944926"/>
            <a:ext cx="579120" cy="461665"/>
          </a:xfrm>
          <a:prstGeom prst="rect">
            <a:avLst/>
          </a:prstGeom>
          <a:noFill/>
        </p:spPr>
        <p:txBody>
          <a:bodyPr wrap="square" rtlCol="0">
            <a:spAutoFit/>
          </a:bodyPr>
          <a:lstStyle/>
          <a:p>
            <a:r>
              <a:rPr lang="en-US" sz="2400" b="0" dirty="0" smtClean="0">
                <a:latin typeface="Book Antiqua" panose="02040602050305030304" pitchFamily="18" charset="0"/>
              </a:rPr>
              <a:t>45</a:t>
            </a:r>
            <a:endParaRPr lang="en-SG" b="0" dirty="0">
              <a:latin typeface="Book Antiqua" panose="02040602050305030304" pitchFamily="18" charset="0"/>
            </a:endParaRPr>
          </a:p>
        </p:txBody>
      </p:sp>
      <p:sp>
        <p:nvSpPr>
          <p:cNvPr id="17" name="TextBox 16"/>
          <p:cNvSpPr txBox="1"/>
          <p:nvPr/>
        </p:nvSpPr>
        <p:spPr>
          <a:xfrm>
            <a:off x="767990" y="2017499"/>
            <a:ext cx="579120" cy="461665"/>
          </a:xfrm>
          <a:prstGeom prst="rect">
            <a:avLst/>
          </a:prstGeom>
          <a:noFill/>
        </p:spPr>
        <p:txBody>
          <a:bodyPr wrap="square" rtlCol="0">
            <a:spAutoFit/>
          </a:bodyPr>
          <a:lstStyle/>
          <a:p>
            <a:r>
              <a:rPr lang="en-US" sz="2400" b="0" dirty="0" smtClean="0">
                <a:latin typeface="Book Antiqua" panose="02040602050305030304" pitchFamily="18" charset="0"/>
              </a:rPr>
              <a:t>90</a:t>
            </a:r>
            <a:endParaRPr lang="en-SG" b="0" dirty="0">
              <a:latin typeface="Book Antiqua" panose="02040602050305030304" pitchFamily="18" charset="0"/>
            </a:endParaRPr>
          </a:p>
        </p:txBody>
      </p:sp>
      <p:cxnSp>
        <p:nvCxnSpPr>
          <p:cNvPr id="18" name="Straight Connector 17"/>
          <p:cNvCxnSpPr/>
          <p:nvPr/>
        </p:nvCxnSpPr>
        <p:spPr bwMode="auto">
          <a:xfrm>
            <a:off x="1406436" y="4175759"/>
            <a:ext cx="4332513" cy="1780904"/>
          </a:xfrm>
          <a:prstGeom prst="line">
            <a:avLst/>
          </a:prstGeom>
          <a:solidFill>
            <a:schemeClr val="accent1"/>
          </a:solidFill>
          <a:ln w="28575" cap="flat" cmpd="sng" algn="ctr">
            <a:solidFill>
              <a:srgbClr val="C00000"/>
            </a:solidFill>
            <a:prstDash val="solid"/>
            <a:round/>
            <a:headEnd type="none" w="sm" len="sm"/>
            <a:tailEnd type="none" w="sm" len="sm"/>
          </a:ln>
          <a:effectLst/>
        </p:spPr>
      </p:cxnSp>
      <p:sp>
        <p:nvSpPr>
          <p:cNvPr id="21" name="TextBox 20"/>
          <p:cNvSpPr txBox="1"/>
          <p:nvPr/>
        </p:nvSpPr>
        <p:spPr>
          <a:xfrm>
            <a:off x="5449389" y="6056105"/>
            <a:ext cx="579120" cy="461665"/>
          </a:xfrm>
          <a:prstGeom prst="rect">
            <a:avLst/>
          </a:prstGeom>
          <a:noFill/>
        </p:spPr>
        <p:txBody>
          <a:bodyPr wrap="square" rtlCol="0">
            <a:spAutoFit/>
          </a:bodyPr>
          <a:lstStyle/>
          <a:p>
            <a:r>
              <a:rPr lang="en-US" sz="2400" b="0" dirty="0" smtClean="0">
                <a:latin typeface="Book Antiqua" panose="02040602050305030304" pitchFamily="18" charset="0"/>
              </a:rPr>
              <a:t>90</a:t>
            </a:r>
            <a:endParaRPr lang="en-SG" b="0" dirty="0">
              <a:latin typeface="Book Antiqua" panose="02040602050305030304" pitchFamily="18" charset="0"/>
            </a:endParaRPr>
          </a:p>
        </p:txBody>
      </p:sp>
      <p:cxnSp>
        <p:nvCxnSpPr>
          <p:cNvPr id="24" name="Straight Arrow Connector 23"/>
          <p:cNvCxnSpPr/>
          <p:nvPr/>
        </p:nvCxnSpPr>
        <p:spPr bwMode="auto">
          <a:xfrm flipH="1">
            <a:off x="1561823" y="1582165"/>
            <a:ext cx="653143" cy="850832"/>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mc:AlternateContent xmlns:mc="http://schemas.openxmlformats.org/markup-compatibility/2006" xmlns:a14="http://schemas.microsoft.com/office/drawing/2010/main">
        <mc:Choice Requires="a14">
          <p:sp>
            <p:nvSpPr>
              <p:cNvPr id="25" name="TextBox 24"/>
              <p:cNvSpPr txBox="1"/>
              <p:nvPr/>
            </p:nvSpPr>
            <p:spPr>
              <a:xfrm>
                <a:off x="2261772" y="1186502"/>
                <a:ext cx="2780491" cy="984180"/>
              </a:xfrm>
              <a:prstGeom prst="rect">
                <a:avLst/>
              </a:prstGeom>
              <a:noFill/>
              <a:ln>
                <a:solidFill>
                  <a:srgbClr val="002060"/>
                </a:solidFill>
              </a:ln>
            </p:spPr>
            <p:txBody>
              <a:bodyPr wrap="square" rtlCol="0">
                <a:spAutoFit/>
              </a:bodyPr>
              <a:lstStyle/>
              <a:p>
                <a:r>
                  <a:rPr lang="en-US" sz="2400" b="0" dirty="0" smtClean="0">
                    <a:latin typeface="Book Antiqua" panose="02040602050305030304" pitchFamily="18" charset="0"/>
                  </a:rPr>
                  <a:t>SQ’s best response function: </a:t>
                </a:r>
                <a14:m>
                  <m:oMath xmlns:m="http://schemas.openxmlformats.org/officeDocument/2006/math">
                    <m:r>
                      <a:rPr lang="en-US" sz="2400" b="0" i="1" smtClean="0">
                        <a:latin typeface="Cambria Math" panose="02040503050406030204" pitchFamily="18" charset="0"/>
                      </a:rPr>
                      <m:t>𝑋</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90−</m:t>
                        </m:r>
                        <m:r>
                          <a:rPr lang="en-US" sz="2400" b="0" i="1" smtClean="0">
                            <a:latin typeface="Cambria Math" panose="02040503050406030204" pitchFamily="18" charset="0"/>
                          </a:rPr>
                          <m:t>𝑌</m:t>
                        </m:r>
                      </m:num>
                      <m:den>
                        <m:r>
                          <a:rPr lang="en-US" sz="2400" b="0" i="1" smtClean="0">
                            <a:latin typeface="Cambria Math" panose="02040503050406030204" pitchFamily="18" charset="0"/>
                          </a:rPr>
                          <m:t>2</m:t>
                        </m:r>
                      </m:den>
                    </m:f>
                  </m:oMath>
                </a14:m>
                <a:endParaRPr lang="en-SG" sz="2400" b="0" dirty="0">
                  <a:latin typeface="Book Antiqua" panose="02040602050305030304" pitchFamily="18" charset="0"/>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2261772" y="1186502"/>
                <a:ext cx="2780491" cy="984180"/>
              </a:xfrm>
              <a:prstGeom prst="rect">
                <a:avLst/>
              </a:prstGeom>
              <a:blipFill rotWithShape="0">
                <a:blip r:embed="rId2"/>
                <a:stretch>
                  <a:fillRect l="-3057" t="-4294" r="-2620" b="-6135"/>
                </a:stretch>
              </a:blipFill>
              <a:ln>
                <a:solidFill>
                  <a:srgbClr val="002060"/>
                </a:solidFill>
              </a:ln>
            </p:spPr>
            <p:txBody>
              <a:bodyPr/>
              <a:lstStyle/>
              <a:p>
                <a:r>
                  <a:rPr lang="en-SG">
                    <a:noFill/>
                  </a:rPr>
                  <a:t> </a:t>
                </a:r>
              </a:p>
            </p:txBody>
          </p:sp>
        </mc:Fallback>
      </mc:AlternateContent>
      <p:cxnSp>
        <p:nvCxnSpPr>
          <p:cNvPr id="26" name="Straight Arrow Connector 25"/>
          <p:cNvCxnSpPr/>
          <p:nvPr/>
        </p:nvCxnSpPr>
        <p:spPr bwMode="auto">
          <a:xfrm flipH="1">
            <a:off x="5449389" y="4935054"/>
            <a:ext cx="653143" cy="850832"/>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mc:AlternateContent xmlns:mc="http://schemas.openxmlformats.org/markup-compatibility/2006" xmlns:a14="http://schemas.microsoft.com/office/drawing/2010/main">
        <mc:Choice Requires="a14">
          <p:sp>
            <p:nvSpPr>
              <p:cNvPr id="27" name="TextBox 26"/>
              <p:cNvSpPr txBox="1"/>
              <p:nvPr/>
            </p:nvSpPr>
            <p:spPr>
              <a:xfrm>
                <a:off x="6102532" y="4485552"/>
                <a:ext cx="2858588" cy="984180"/>
              </a:xfrm>
              <a:prstGeom prst="rect">
                <a:avLst/>
              </a:prstGeom>
              <a:noFill/>
              <a:ln>
                <a:solidFill>
                  <a:srgbClr val="C00000"/>
                </a:solidFill>
              </a:ln>
            </p:spPr>
            <p:txBody>
              <a:bodyPr wrap="square" rtlCol="0">
                <a:spAutoFit/>
              </a:bodyPr>
              <a:lstStyle/>
              <a:p>
                <a:r>
                  <a:rPr lang="en-US" sz="2400" b="0" dirty="0" smtClean="0">
                    <a:latin typeface="Book Antiqua" panose="02040602050305030304" pitchFamily="18" charset="0"/>
                  </a:rPr>
                  <a:t>MH’s best response function: </a:t>
                </a:r>
                <a14:m>
                  <m:oMath xmlns:m="http://schemas.openxmlformats.org/officeDocument/2006/math">
                    <m:r>
                      <a:rPr lang="en-US" sz="2400" b="0" i="1" smtClean="0">
                        <a:latin typeface="Cambria Math" panose="02040503050406030204" pitchFamily="18" charset="0"/>
                      </a:rPr>
                      <m:t>𝑌</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90−</m:t>
                        </m:r>
                        <m:r>
                          <a:rPr lang="en-US" sz="2400" b="0" i="1" smtClean="0">
                            <a:latin typeface="Cambria Math" panose="02040503050406030204" pitchFamily="18" charset="0"/>
                          </a:rPr>
                          <m:t>𝑋</m:t>
                        </m:r>
                      </m:num>
                      <m:den>
                        <m:r>
                          <a:rPr lang="en-US" sz="2400" b="0" i="1" smtClean="0">
                            <a:latin typeface="Cambria Math" panose="02040503050406030204" pitchFamily="18" charset="0"/>
                          </a:rPr>
                          <m:t>2</m:t>
                        </m:r>
                      </m:den>
                    </m:f>
                  </m:oMath>
                </a14:m>
                <a:endParaRPr lang="en-SG" sz="2400" b="0" dirty="0">
                  <a:latin typeface="Book Antiqua" panose="02040602050305030304" pitchFamily="18" charset="0"/>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6102532" y="4485552"/>
                <a:ext cx="2858588" cy="984180"/>
              </a:xfrm>
              <a:prstGeom prst="rect">
                <a:avLst/>
              </a:prstGeom>
              <a:blipFill rotWithShape="0">
                <a:blip r:embed="rId3"/>
                <a:stretch>
                  <a:fillRect l="-2972" t="-4294" r="-4883" b="-6135"/>
                </a:stretch>
              </a:blipFill>
              <a:ln>
                <a:solidFill>
                  <a:srgbClr val="C00000"/>
                </a:solidFill>
              </a:ln>
            </p:spPr>
            <p:txBody>
              <a:bodyPr/>
              <a:lstStyle/>
              <a:p>
                <a:r>
                  <a:rPr lang="en-SG">
                    <a:noFill/>
                  </a:rPr>
                  <a:t> </a:t>
                </a:r>
              </a:p>
            </p:txBody>
          </p:sp>
        </mc:Fallback>
      </mc:AlternateContent>
      <p:sp>
        <p:nvSpPr>
          <p:cNvPr id="34" name="TextBox 33"/>
          <p:cNvSpPr txBox="1"/>
          <p:nvPr/>
        </p:nvSpPr>
        <p:spPr>
          <a:xfrm>
            <a:off x="771912" y="4542478"/>
            <a:ext cx="579120" cy="461665"/>
          </a:xfrm>
          <a:prstGeom prst="rect">
            <a:avLst/>
          </a:prstGeom>
          <a:noFill/>
        </p:spPr>
        <p:txBody>
          <a:bodyPr wrap="square" rtlCol="0">
            <a:spAutoFit/>
          </a:bodyPr>
          <a:lstStyle/>
          <a:p>
            <a:r>
              <a:rPr lang="en-US" sz="2400" b="0" dirty="0">
                <a:latin typeface="Book Antiqua" panose="02040602050305030304" pitchFamily="18" charset="0"/>
              </a:rPr>
              <a:t>3</a:t>
            </a:r>
            <a:r>
              <a:rPr lang="en-US" sz="2400" b="0" dirty="0" smtClean="0">
                <a:latin typeface="Book Antiqua" panose="02040602050305030304" pitchFamily="18" charset="0"/>
              </a:rPr>
              <a:t>0</a:t>
            </a:r>
            <a:endParaRPr lang="en-SG" b="0" dirty="0">
              <a:latin typeface="Book Antiqua" panose="02040602050305030304" pitchFamily="18" charset="0"/>
            </a:endParaRPr>
          </a:p>
        </p:txBody>
      </p:sp>
      <p:sp>
        <p:nvSpPr>
          <p:cNvPr id="50" name="TextBox 49"/>
          <p:cNvSpPr txBox="1"/>
          <p:nvPr/>
        </p:nvSpPr>
        <p:spPr>
          <a:xfrm>
            <a:off x="2552700" y="6064698"/>
            <a:ext cx="579120" cy="461665"/>
          </a:xfrm>
          <a:prstGeom prst="rect">
            <a:avLst/>
          </a:prstGeom>
          <a:noFill/>
        </p:spPr>
        <p:txBody>
          <a:bodyPr wrap="square" rtlCol="0">
            <a:spAutoFit/>
          </a:bodyPr>
          <a:lstStyle/>
          <a:p>
            <a:r>
              <a:rPr lang="en-US" sz="2400" b="0" dirty="0" smtClean="0">
                <a:latin typeface="Book Antiqua" panose="02040602050305030304" pitchFamily="18" charset="0"/>
              </a:rPr>
              <a:t>30</a:t>
            </a:r>
            <a:endParaRPr lang="en-SG" b="0" dirty="0">
              <a:latin typeface="Book Antiqua" panose="02040602050305030304" pitchFamily="18" charset="0"/>
            </a:endParaRPr>
          </a:p>
        </p:txBody>
      </p:sp>
      <p:sp>
        <p:nvSpPr>
          <p:cNvPr id="3" name="Oval 2"/>
          <p:cNvSpPr/>
          <p:nvPr/>
        </p:nvSpPr>
        <p:spPr bwMode="auto">
          <a:xfrm flipV="1">
            <a:off x="2679090" y="4640198"/>
            <a:ext cx="148045" cy="133113"/>
          </a:xfrm>
          <a:prstGeom prst="ellipse">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1" i="0" u="none" strike="noStrike" cap="none" normalizeH="0" baseline="0">
              <a:ln>
                <a:noFill/>
              </a:ln>
              <a:solidFill>
                <a:schemeClr val="tx1"/>
              </a:solidFill>
              <a:effectLst/>
              <a:latin typeface="Arial" charset="0"/>
            </a:endParaRPr>
          </a:p>
        </p:txBody>
      </p:sp>
      <p:cxnSp>
        <p:nvCxnSpPr>
          <p:cNvPr id="22" name="Straight Connector 21"/>
          <p:cNvCxnSpPr/>
          <p:nvPr/>
        </p:nvCxnSpPr>
        <p:spPr bwMode="auto">
          <a:xfrm flipV="1">
            <a:off x="1428808" y="4726147"/>
            <a:ext cx="1398327" cy="22086"/>
          </a:xfrm>
          <a:prstGeom prst="line">
            <a:avLst/>
          </a:prstGeom>
          <a:solidFill>
            <a:schemeClr val="accent1"/>
          </a:solidFill>
          <a:ln w="28575" cap="flat" cmpd="sng" algn="ctr">
            <a:solidFill>
              <a:schemeClr val="tx1"/>
            </a:solidFill>
            <a:prstDash val="dash"/>
            <a:round/>
            <a:headEnd type="none" w="sm" len="sm"/>
            <a:tailEnd type="none" w="sm" len="sm"/>
          </a:ln>
          <a:effectLst/>
        </p:spPr>
      </p:cxnSp>
      <p:cxnSp>
        <p:nvCxnSpPr>
          <p:cNvPr id="23" name="Straight Connector 22"/>
          <p:cNvCxnSpPr/>
          <p:nvPr/>
        </p:nvCxnSpPr>
        <p:spPr bwMode="auto">
          <a:xfrm>
            <a:off x="2758077" y="4713512"/>
            <a:ext cx="15602" cy="1241302"/>
          </a:xfrm>
          <a:prstGeom prst="line">
            <a:avLst/>
          </a:prstGeom>
          <a:solidFill>
            <a:schemeClr val="accent1"/>
          </a:solidFill>
          <a:ln w="28575" cap="flat" cmpd="sng" algn="ctr">
            <a:solidFill>
              <a:schemeClr val="tx1"/>
            </a:solidFill>
            <a:prstDash val="dash"/>
            <a:round/>
            <a:headEnd type="none" w="sm" len="sm"/>
            <a:tailEnd type="none" w="sm" len="sm"/>
          </a:ln>
          <a:effectLst/>
        </p:spPr>
      </p:cxnSp>
      <p:cxnSp>
        <p:nvCxnSpPr>
          <p:cNvPr id="28" name="Straight Connector 27"/>
          <p:cNvCxnSpPr/>
          <p:nvPr/>
        </p:nvCxnSpPr>
        <p:spPr bwMode="auto">
          <a:xfrm flipV="1">
            <a:off x="1436251" y="5269303"/>
            <a:ext cx="778715" cy="29318"/>
          </a:xfrm>
          <a:prstGeom prst="line">
            <a:avLst/>
          </a:prstGeom>
          <a:solidFill>
            <a:schemeClr val="accent1"/>
          </a:solidFill>
          <a:ln w="28575" cap="flat" cmpd="sng" algn="ctr">
            <a:solidFill>
              <a:schemeClr val="tx1"/>
            </a:solidFill>
            <a:prstDash val="dash"/>
            <a:round/>
            <a:headEnd type="none" w="sm" len="sm"/>
            <a:tailEnd type="none" w="sm" len="sm"/>
          </a:ln>
          <a:effectLst/>
        </p:spPr>
      </p:cxnSp>
      <p:cxnSp>
        <p:nvCxnSpPr>
          <p:cNvPr id="29" name="Straight Connector 28"/>
          <p:cNvCxnSpPr/>
          <p:nvPr/>
        </p:nvCxnSpPr>
        <p:spPr bwMode="auto">
          <a:xfrm flipH="1">
            <a:off x="2135857" y="5256668"/>
            <a:ext cx="10051" cy="698146"/>
          </a:xfrm>
          <a:prstGeom prst="line">
            <a:avLst/>
          </a:prstGeom>
          <a:solidFill>
            <a:schemeClr val="accent1"/>
          </a:solidFill>
          <a:ln w="28575" cap="flat" cmpd="sng" algn="ctr">
            <a:solidFill>
              <a:schemeClr val="tx1"/>
            </a:solidFill>
            <a:prstDash val="dash"/>
            <a:round/>
            <a:headEnd type="none" w="sm" len="sm"/>
            <a:tailEnd type="none" w="sm" len="sm"/>
          </a:ln>
          <a:effectLst/>
        </p:spPr>
      </p:cxnSp>
      <p:sp>
        <p:nvSpPr>
          <p:cNvPr id="30" name="TextBox 29"/>
          <p:cNvSpPr txBox="1"/>
          <p:nvPr/>
        </p:nvSpPr>
        <p:spPr>
          <a:xfrm>
            <a:off x="618309" y="5053129"/>
            <a:ext cx="728801" cy="461665"/>
          </a:xfrm>
          <a:prstGeom prst="rect">
            <a:avLst/>
          </a:prstGeom>
          <a:noFill/>
        </p:spPr>
        <p:txBody>
          <a:bodyPr wrap="square" rtlCol="0">
            <a:spAutoFit/>
          </a:bodyPr>
          <a:lstStyle/>
          <a:p>
            <a:r>
              <a:rPr lang="en-US" sz="2400" b="0" dirty="0" smtClean="0">
                <a:latin typeface="Book Antiqua" panose="02040602050305030304" pitchFamily="18" charset="0"/>
              </a:rPr>
              <a:t>22.5</a:t>
            </a:r>
            <a:endParaRPr lang="en-SG" b="0" dirty="0">
              <a:latin typeface="Book Antiqua" panose="02040602050305030304" pitchFamily="18" charset="0"/>
            </a:endParaRPr>
          </a:p>
        </p:txBody>
      </p:sp>
      <p:sp>
        <p:nvSpPr>
          <p:cNvPr id="31" name="TextBox 30"/>
          <p:cNvSpPr txBox="1"/>
          <p:nvPr/>
        </p:nvSpPr>
        <p:spPr>
          <a:xfrm>
            <a:off x="1780900" y="6024109"/>
            <a:ext cx="728801" cy="461665"/>
          </a:xfrm>
          <a:prstGeom prst="rect">
            <a:avLst/>
          </a:prstGeom>
          <a:noFill/>
        </p:spPr>
        <p:txBody>
          <a:bodyPr wrap="square" rtlCol="0">
            <a:spAutoFit/>
          </a:bodyPr>
          <a:lstStyle/>
          <a:p>
            <a:r>
              <a:rPr lang="en-US" sz="2400" b="0" dirty="0" smtClean="0">
                <a:latin typeface="Book Antiqua" panose="02040602050305030304" pitchFamily="18" charset="0"/>
              </a:rPr>
              <a:t>22.5</a:t>
            </a:r>
            <a:endParaRPr lang="en-SG" b="0" dirty="0">
              <a:latin typeface="Book Antiqua" panose="02040602050305030304" pitchFamily="18" charset="0"/>
            </a:endParaRPr>
          </a:p>
        </p:txBody>
      </p:sp>
      <p:sp>
        <p:nvSpPr>
          <p:cNvPr id="32" name="Oval 31"/>
          <p:cNvSpPr/>
          <p:nvPr/>
        </p:nvSpPr>
        <p:spPr bwMode="auto">
          <a:xfrm flipV="1">
            <a:off x="2091870" y="5217404"/>
            <a:ext cx="148045" cy="133113"/>
          </a:xfrm>
          <a:prstGeom prst="ellipse">
            <a:avLst/>
          </a:prstGeom>
          <a:solidFill>
            <a:srgbClr val="FFFF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1" i="0" u="none" strike="noStrike" cap="none" normalizeH="0" baseline="0">
              <a:ln>
                <a:noFill/>
              </a:ln>
              <a:solidFill>
                <a:schemeClr val="tx1"/>
              </a:solidFill>
              <a:effectLst/>
              <a:latin typeface="Arial" charset="0"/>
            </a:endParaRPr>
          </a:p>
        </p:txBody>
      </p:sp>
      <p:cxnSp>
        <p:nvCxnSpPr>
          <p:cNvPr id="14" name="Straight Arrow Connector 13"/>
          <p:cNvCxnSpPr/>
          <p:nvPr/>
        </p:nvCxnSpPr>
        <p:spPr bwMode="auto">
          <a:xfrm flipH="1">
            <a:off x="2261773" y="3760374"/>
            <a:ext cx="2305873" cy="145703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sp>
        <p:nvSpPr>
          <p:cNvPr id="20" name="TextBox 19"/>
          <p:cNvSpPr txBox="1"/>
          <p:nvPr/>
        </p:nvSpPr>
        <p:spPr>
          <a:xfrm>
            <a:off x="4676503" y="3151797"/>
            <a:ext cx="1698171" cy="830997"/>
          </a:xfrm>
          <a:prstGeom prst="rect">
            <a:avLst/>
          </a:prstGeom>
          <a:noFill/>
          <a:ln>
            <a:solidFill>
              <a:schemeClr val="tx1"/>
            </a:solidFill>
          </a:ln>
        </p:spPr>
        <p:txBody>
          <a:bodyPr wrap="square" rtlCol="0">
            <a:spAutoFit/>
          </a:bodyPr>
          <a:lstStyle/>
          <a:p>
            <a:pPr algn="ctr"/>
            <a:r>
              <a:rPr lang="en-US" sz="2400" b="0" dirty="0" smtClean="0">
                <a:latin typeface="Book Antiqua" panose="02040602050305030304" pitchFamily="18" charset="0"/>
              </a:rPr>
              <a:t>Collusive outcome</a:t>
            </a:r>
            <a:endParaRPr lang="en-SG" sz="2400" b="0" dirty="0">
              <a:latin typeface="Book Antiqua" panose="02040602050305030304" pitchFamily="18" charset="0"/>
            </a:endParaRPr>
          </a:p>
        </p:txBody>
      </p:sp>
      <p:sp>
        <p:nvSpPr>
          <p:cNvPr id="4" name="Slide Number Placeholder 3"/>
          <p:cNvSpPr>
            <a:spLocks noGrp="1"/>
          </p:cNvSpPr>
          <p:nvPr>
            <p:ph type="sldNum" sz="quarter" idx="12"/>
          </p:nvPr>
        </p:nvSpPr>
        <p:spPr/>
        <p:txBody>
          <a:bodyPr/>
          <a:lstStyle/>
          <a:p>
            <a:fld id="{6C7F7493-75C9-45F8-B2CF-5DC88B23674E}" type="slidenum">
              <a:rPr lang="en-SG" smtClean="0"/>
              <a:t>9</a:t>
            </a:fld>
            <a:endParaRPr lang="en-SG"/>
          </a:p>
        </p:txBody>
      </p:sp>
    </p:spTree>
    <p:extLst>
      <p:ext uri="{BB962C8B-B14F-4D97-AF65-F5344CB8AC3E}">
        <p14:creationId xmlns:p14="http://schemas.microsoft.com/office/powerpoint/2010/main" val="197160606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478</TotalTime>
  <Words>2328</Words>
  <Application>Microsoft Office PowerPoint</Application>
  <PresentationFormat>On-screen Show (4:3)</PresentationFormat>
  <Paragraphs>580</Paragraphs>
  <Slides>65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65</vt:i4>
      </vt:variant>
    </vt:vector>
  </HeadingPairs>
  <TitlesOfParts>
    <vt:vector size="72" baseType="lpstr">
      <vt:lpstr>ＭＳ Ｐゴシック</vt:lpstr>
      <vt:lpstr>Arial</vt:lpstr>
      <vt:lpstr>Book Antiqua</vt:lpstr>
      <vt:lpstr>Calibri</vt:lpstr>
      <vt:lpstr>Calibri Light</vt:lpstr>
      <vt:lpstr>Cambria Math</vt:lpstr>
      <vt:lpstr>Office Theme</vt:lpstr>
      <vt:lpstr>Problem Set #3: Question 1(c)</vt:lpstr>
      <vt:lpstr>Chapter 28: Oligopoly</vt:lpstr>
      <vt:lpstr>Types of Oligopoly Markets</vt:lpstr>
      <vt:lpstr>Collusion</vt:lpstr>
      <vt:lpstr>Collusion</vt:lpstr>
      <vt:lpstr>Collusion</vt:lpstr>
      <vt:lpstr>Collusion </vt:lpstr>
      <vt:lpstr>Collusion</vt:lpstr>
      <vt:lpstr>Collusion</vt:lpstr>
      <vt:lpstr>Cournot vs Stackelberg vs Collusion</vt:lpstr>
      <vt:lpstr>Collusion</vt:lpstr>
      <vt:lpstr>Collusion</vt:lpstr>
      <vt:lpstr>Collusion</vt:lpstr>
      <vt:lpstr>Collusion</vt:lpstr>
      <vt:lpstr>Collusion</vt:lpstr>
      <vt:lpstr>Collusion</vt:lpstr>
      <vt:lpstr>Collusion</vt:lpstr>
      <vt:lpstr>Collusion</vt:lpstr>
      <vt:lpstr>Collusion</vt:lpstr>
      <vt:lpstr>Collusion</vt:lpstr>
      <vt:lpstr>Collusion</vt:lpstr>
      <vt:lpstr>Cournot vs Stackelberg vs Collusion</vt:lpstr>
      <vt:lpstr>Collusion</vt:lpstr>
      <vt:lpstr>Collusion</vt:lpstr>
      <vt:lpstr>Collusion</vt:lpstr>
      <vt:lpstr>Collusion</vt:lpstr>
      <vt:lpstr>Collusion</vt:lpstr>
      <vt:lpstr>Collusion</vt:lpstr>
      <vt:lpstr>Collusion</vt:lpstr>
      <vt:lpstr>Collusion </vt:lpstr>
      <vt:lpstr>Collusion</vt:lpstr>
      <vt:lpstr>Collusion</vt:lpstr>
      <vt:lpstr>Collusion</vt:lpstr>
      <vt:lpstr>Types of Oligopoly Markets</vt:lpstr>
      <vt:lpstr>Price Competition</vt:lpstr>
      <vt:lpstr>Bertrand Games</vt:lpstr>
      <vt:lpstr>Bertrand Games</vt:lpstr>
      <vt:lpstr>Bertrand Games</vt:lpstr>
      <vt:lpstr>Bertrand Games</vt:lpstr>
      <vt:lpstr>Bertrand Games</vt:lpstr>
      <vt:lpstr>Bertrand Games</vt:lpstr>
      <vt:lpstr>Bertrand Games</vt:lpstr>
      <vt:lpstr>Bertrand Games</vt:lpstr>
      <vt:lpstr>Bertrand Games</vt:lpstr>
      <vt:lpstr>Bertrand vs Cournot vs Stackelberg vs Collusion</vt:lpstr>
      <vt:lpstr>Bertrand Games</vt:lpstr>
      <vt:lpstr>Bertrand Games</vt:lpstr>
      <vt:lpstr>Bertrand Games</vt:lpstr>
      <vt:lpstr>PowerPoint Presentation</vt:lpstr>
      <vt:lpstr>Product Differentiation</vt:lpstr>
      <vt:lpstr>Problem Set #4</vt:lpstr>
      <vt:lpstr>Problem Set #4</vt:lpstr>
      <vt:lpstr>Problem Set #4</vt:lpstr>
      <vt:lpstr>Problem Set #4</vt:lpstr>
      <vt:lpstr>Problem Set #4</vt:lpstr>
      <vt:lpstr>Problem Set #4</vt:lpstr>
      <vt:lpstr>Types of Oligopoly Markets</vt:lpstr>
      <vt:lpstr>Sequential Price Games</vt:lpstr>
      <vt:lpstr>Sequential Price Games</vt:lpstr>
      <vt:lpstr>Sequential Price Games</vt:lpstr>
      <vt:lpstr>Competition Policy in Singapore</vt:lpstr>
      <vt:lpstr>Competition Policy in Singapore</vt:lpstr>
      <vt:lpstr>Or you could work for the other side…</vt:lpstr>
      <vt:lpstr>Or you could work for the other side…</vt:lpstr>
      <vt:lpstr>Midterm (Very Important!)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28: Oligopoly</dc:title>
  <dc:creator>Timothy Wong Chong Ji</dc:creator>
  <cp:lastModifiedBy>Timothy Wong Chong Ji</cp:lastModifiedBy>
  <cp:revision>39</cp:revision>
  <dcterms:created xsi:type="dcterms:W3CDTF">2015-08-19T03:09:35Z</dcterms:created>
  <dcterms:modified xsi:type="dcterms:W3CDTF">2015-09-15T02:24:40Z</dcterms:modified>
</cp:coreProperties>
</file>